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7" r:id="rId4"/>
  </p:sldMasterIdLst>
  <p:notesMasterIdLst>
    <p:notesMasterId r:id="rId16"/>
  </p:notesMasterIdLst>
  <p:handoutMasterIdLst>
    <p:handoutMasterId r:id="rId17"/>
  </p:handoutMasterIdLst>
  <p:sldIdLst>
    <p:sldId id="256" r:id="rId5"/>
    <p:sldId id="278" r:id="rId6"/>
    <p:sldId id="271" r:id="rId7"/>
    <p:sldId id="272" r:id="rId8"/>
    <p:sldId id="279" r:id="rId9"/>
    <p:sldId id="280" r:id="rId10"/>
    <p:sldId id="282" r:id="rId11"/>
    <p:sldId id="292" r:id="rId12"/>
    <p:sldId id="303" r:id="rId13"/>
    <p:sldId id="304" r:id="rId14"/>
    <p:sldId id="305" r:id="rId15"/>
  </p:sldIdLst>
  <p:sldSz cx="9144000" cy="6858000" type="screen4x3"/>
  <p:notesSz cx="6662738" cy="9832975"/>
  <p:defaultTextStyle>
    <a:defPPr>
      <a:defRPr lang="en-US"/>
    </a:defPPr>
    <a:lvl1pPr algn="ctr" rtl="0" fontAlgn="base">
      <a:spcBef>
        <a:spcPct val="0"/>
      </a:spcBef>
      <a:spcAft>
        <a:spcPct val="0"/>
      </a:spcAft>
      <a:defRPr sz="2400" kern="1200">
        <a:solidFill>
          <a:schemeClr val="tx1"/>
        </a:solidFill>
        <a:latin typeface="Tahoma" charset="0"/>
        <a:ea typeface="+mn-ea"/>
        <a:cs typeface="+mn-cs"/>
      </a:defRPr>
    </a:lvl1pPr>
    <a:lvl2pPr marL="457200" algn="ctr" rtl="0" fontAlgn="base">
      <a:spcBef>
        <a:spcPct val="0"/>
      </a:spcBef>
      <a:spcAft>
        <a:spcPct val="0"/>
      </a:spcAft>
      <a:defRPr sz="2400" kern="1200">
        <a:solidFill>
          <a:schemeClr val="tx1"/>
        </a:solidFill>
        <a:latin typeface="Tahoma" charset="0"/>
        <a:ea typeface="+mn-ea"/>
        <a:cs typeface="+mn-cs"/>
      </a:defRPr>
    </a:lvl2pPr>
    <a:lvl3pPr marL="914400" algn="ctr" rtl="0" fontAlgn="base">
      <a:spcBef>
        <a:spcPct val="0"/>
      </a:spcBef>
      <a:spcAft>
        <a:spcPct val="0"/>
      </a:spcAft>
      <a:defRPr sz="2400" kern="1200">
        <a:solidFill>
          <a:schemeClr val="tx1"/>
        </a:solidFill>
        <a:latin typeface="Tahoma" charset="0"/>
        <a:ea typeface="+mn-ea"/>
        <a:cs typeface="+mn-cs"/>
      </a:defRPr>
    </a:lvl3pPr>
    <a:lvl4pPr marL="1371600" algn="ctr" rtl="0" fontAlgn="base">
      <a:spcBef>
        <a:spcPct val="0"/>
      </a:spcBef>
      <a:spcAft>
        <a:spcPct val="0"/>
      </a:spcAft>
      <a:defRPr sz="2400" kern="1200">
        <a:solidFill>
          <a:schemeClr val="tx1"/>
        </a:solidFill>
        <a:latin typeface="Tahoma" charset="0"/>
        <a:ea typeface="+mn-ea"/>
        <a:cs typeface="+mn-cs"/>
      </a:defRPr>
    </a:lvl4pPr>
    <a:lvl5pPr marL="1828800" algn="ctr" rtl="0" fontAlgn="base">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0C8"/>
    <a:srgbClr val="CC0000"/>
    <a:srgbClr val="B2B2B2"/>
    <a:srgbClr val="000099"/>
    <a:srgbClr val="0000FF"/>
    <a:srgbClr val="FFFF00"/>
    <a:srgbClr val="FFFF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8" autoAdjust="0"/>
    <p:restoredTop sz="52372" autoAdjust="0"/>
  </p:normalViewPr>
  <p:slideViewPr>
    <p:cSldViewPr>
      <p:cViewPr varScale="1">
        <p:scale>
          <a:sx n="34" d="100"/>
          <a:sy n="34" d="100"/>
        </p:scale>
        <p:origin x="12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2940" y="66"/>
      </p:cViewPr>
      <p:guideLst>
        <p:guide orient="horz" pos="309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l" defTabSz="885825" eaLnBrk="0" hangingPunct="0">
              <a:defRPr sz="1000"/>
            </a:lvl1pPr>
          </a:lstStyle>
          <a:p>
            <a:pPr>
              <a:defRPr/>
            </a:pPr>
            <a:endParaRPr lang="en-US"/>
          </a:p>
        </p:txBody>
      </p:sp>
      <p:sp>
        <p:nvSpPr>
          <p:cNvPr id="7171" name="Rectangle 3"/>
          <p:cNvSpPr>
            <a:spLocks noGrp="1" noChangeArrowheads="1"/>
          </p:cNvSpPr>
          <p:nvPr>
            <p:ph type="dt" sz="quarter" idx="1"/>
          </p:nvPr>
        </p:nvSpPr>
        <p:spPr bwMode="auto">
          <a:xfrm>
            <a:off x="377825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r" defTabSz="885825" eaLnBrk="0" hangingPunct="0">
              <a:defRPr sz="1000"/>
            </a:lvl1pPr>
          </a:lstStyle>
          <a:p>
            <a:pPr>
              <a:defRPr/>
            </a:pPr>
            <a:endParaRPr lang="en-US"/>
          </a:p>
        </p:txBody>
      </p:sp>
      <p:sp>
        <p:nvSpPr>
          <p:cNvPr id="7172" name="Rectangle 4"/>
          <p:cNvSpPr>
            <a:spLocks noGrp="1" noChangeArrowheads="1"/>
          </p:cNvSpPr>
          <p:nvPr>
            <p:ph type="ftr" sz="quarter" idx="2"/>
          </p:nvPr>
        </p:nvSpPr>
        <p:spPr bwMode="auto">
          <a:xfrm>
            <a:off x="0" y="9347200"/>
            <a:ext cx="2884488" cy="485775"/>
          </a:xfrm>
          <a:prstGeom prst="rect">
            <a:avLst/>
          </a:prstGeom>
          <a:noFill/>
          <a:ln w="9525">
            <a:noFill/>
            <a:miter lim="800000"/>
            <a:headEnd/>
            <a:tailEnd/>
          </a:ln>
          <a:effectLst/>
        </p:spPr>
        <p:txBody>
          <a:bodyPr vert="horz" wrap="square" lIns="88630" tIns="44313" rIns="88630" bIns="44313" numCol="1" anchor="b" anchorCtr="0" compatLnSpc="1">
            <a:prstTxWarp prst="textNoShape">
              <a:avLst/>
            </a:prstTxWarp>
          </a:bodyPr>
          <a:lstStyle>
            <a:lvl1pPr algn="l" defTabSz="885825" eaLnBrk="0" hangingPunct="0">
              <a:defRPr sz="1000"/>
            </a:lvl1pPr>
          </a:lstStyle>
          <a:p>
            <a:pPr>
              <a:defRPr/>
            </a:pPr>
            <a:endParaRPr lang="en-US"/>
          </a:p>
        </p:txBody>
      </p:sp>
      <p:sp>
        <p:nvSpPr>
          <p:cNvPr id="7173" name="Rectangle 5"/>
          <p:cNvSpPr>
            <a:spLocks noGrp="1" noChangeArrowheads="1"/>
          </p:cNvSpPr>
          <p:nvPr>
            <p:ph type="sldNum" sz="quarter" idx="3"/>
          </p:nvPr>
        </p:nvSpPr>
        <p:spPr bwMode="auto">
          <a:xfrm>
            <a:off x="3778250" y="9347200"/>
            <a:ext cx="2884488" cy="485775"/>
          </a:xfrm>
          <a:prstGeom prst="rect">
            <a:avLst/>
          </a:prstGeom>
          <a:noFill/>
          <a:ln w="9525">
            <a:noFill/>
            <a:miter lim="800000"/>
            <a:headEnd/>
            <a:tailEnd/>
          </a:ln>
          <a:effectLst/>
        </p:spPr>
        <p:txBody>
          <a:bodyPr vert="horz" wrap="square" lIns="88630" tIns="44313" rIns="88630" bIns="44313" numCol="1" anchor="b" anchorCtr="0" compatLnSpc="1">
            <a:prstTxWarp prst="textNoShape">
              <a:avLst/>
            </a:prstTxWarp>
          </a:bodyPr>
          <a:lstStyle>
            <a:lvl1pPr algn="r" defTabSz="885825" eaLnBrk="0" hangingPunct="0">
              <a:defRPr sz="1000"/>
            </a:lvl1pPr>
          </a:lstStyle>
          <a:p>
            <a:pPr>
              <a:defRPr/>
            </a:pPr>
            <a:fld id="{43B96522-3E5E-4069-9A3A-17756728C313}" type="slidenum">
              <a:rPr lang="en-US"/>
              <a:pPr>
                <a:defRPr/>
              </a:pPr>
              <a:t>‹#›</a:t>
            </a:fld>
            <a:endParaRPr lang="en-US"/>
          </a:p>
        </p:txBody>
      </p:sp>
    </p:spTree>
    <p:extLst>
      <p:ext uri="{BB962C8B-B14F-4D97-AF65-F5344CB8AC3E}">
        <p14:creationId xmlns:p14="http://schemas.microsoft.com/office/powerpoint/2010/main" val="373358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l" defTabSz="885825" eaLnBrk="0" hangingPunct="0">
              <a:defRPr sz="1000">
                <a:latin typeface="Arial" panose="020B0604020202020204" pitchFamily="34" charset="0"/>
                <a:cs typeface="Arial" panose="020B0604020202020204" pitchFamily="34" charset="0"/>
              </a:defRPr>
            </a:lvl1pPr>
          </a:lstStyle>
          <a:p>
            <a:pPr>
              <a:defRPr/>
            </a:pPr>
            <a:endParaRPr lang="en-US"/>
          </a:p>
        </p:txBody>
      </p:sp>
      <p:sp>
        <p:nvSpPr>
          <p:cNvPr id="6147" name="Rectangle 3"/>
          <p:cNvSpPr>
            <a:spLocks noGrp="1" noChangeArrowheads="1"/>
          </p:cNvSpPr>
          <p:nvPr>
            <p:ph type="dt" idx="1"/>
          </p:nvPr>
        </p:nvSpPr>
        <p:spPr bwMode="auto">
          <a:xfrm>
            <a:off x="377825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r" defTabSz="885825" eaLnBrk="0" hangingPunct="0">
              <a:defRPr sz="1000">
                <a:latin typeface="Arial" panose="020B0604020202020204" pitchFamily="34" charset="0"/>
                <a:cs typeface="Arial" panose="020B0604020202020204" pitchFamily="34"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873125" y="741363"/>
            <a:ext cx="4918075" cy="36877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87413" y="4668838"/>
            <a:ext cx="4887912" cy="4422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347200"/>
            <a:ext cx="2884488" cy="485775"/>
          </a:xfrm>
          <a:prstGeom prst="rect">
            <a:avLst/>
          </a:prstGeom>
          <a:noFill/>
          <a:ln w="9525">
            <a:noFill/>
            <a:miter lim="800000"/>
            <a:headEnd/>
            <a:tailEnd/>
          </a:ln>
          <a:effectLst/>
        </p:spPr>
        <p:txBody>
          <a:bodyPr vert="horz" wrap="square" lIns="88630" tIns="44313" rIns="88630" bIns="44313" numCol="1" anchor="b" anchorCtr="0" compatLnSpc="1">
            <a:prstTxWarp prst="textNoShape">
              <a:avLst/>
            </a:prstTxWarp>
          </a:bodyPr>
          <a:lstStyle>
            <a:lvl1pPr algn="l" defTabSz="885825" eaLnBrk="0" hangingPunct="0">
              <a:defRPr sz="1000">
                <a:latin typeface="Arial" panose="020B0604020202020204" pitchFamily="34" charset="0"/>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44769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Allocated time for Session two is</a:t>
            </a:r>
            <a:r>
              <a:rPr lang="en-GB" baseline="0" dirty="0" smtClean="0"/>
              <a:t> 1hr 45 minutes split as follows:</a:t>
            </a:r>
          </a:p>
          <a:p>
            <a:endParaRPr lang="en-GB" dirty="0" smtClean="0"/>
          </a:p>
          <a:p>
            <a:pPr marL="171450" indent="-171450">
              <a:buFont typeface="Arial" panose="020B0604020202020204" pitchFamily="34" charset="0"/>
              <a:buChar char="•"/>
            </a:pPr>
            <a:r>
              <a:rPr lang="en-GB" dirty="0" smtClean="0"/>
              <a:t>Self</a:t>
            </a:r>
            <a:r>
              <a:rPr lang="en-GB" baseline="0" dirty="0" smtClean="0"/>
              <a:t> harm risk assessment</a:t>
            </a:r>
            <a:r>
              <a:rPr lang="en-GB" dirty="0" smtClean="0"/>
              <a:t> (30 minutes)</a:t>
            </a:r>
          </a:p>
          <a:p>
            <a:pPr marL="171450" indent="-171450">
              <a:buFont typeface="Arial" panose="020B0604020202020204" pitchFamily="34" charset="0"/>
              <a:buChar char="•"/>
            </a:pPr>
            <a:r>
              <a:rPr lang="en-GB" dirty="0" smtClean="0"/>
              <a:t>De-escalation </a:t>
            </a:r>
            <a:r>
              <a:rPr lang="en-GB" baseline="0" dirty="0" smtClean="0"/>
              <a:t>(30 minutes)</a:t>
            </a:r>
          </a:p>
          <a:p>
            <a:pPr marL="171450" indent="-171450">
              <a:buFont typeface="Arial" panose="020B0604020202020204" pitchFamily="34" charset="0"/>
              <a:buChar char="•"/>
            </a:pPr>
            <a:r>
              <a:rPr lang="en-GB" baseline="0" dirty="0" smtClean="0"/>
              <a:t>Mental state examination (45 minutes)</a:t>
            </a:r>
            <a:endParaRPr lang="en-GB" dirty="0" smtClean="0"/>
          </a:p>
          <a:p>
            <a:endParaRPr lang="en-GB" dirty="0" smtClean="0"/>
          </a:p>
          <a:p>
            <a:r>
              <a:rPr lang="en-GB" baseline="0" dirty="0" smtClean="0"/>
              <a:t>The slide set will guide you through this session</a:t>
            </a:r>
          </a:p>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r>
              <a:rPr lang="en-US" dirty="0" smtClean="0"/>
              <a:t> :</a:t>
            </a:r>
            <a:fld id="{9797CF7A-9B2E-437B-A3F6-9CA2833800EF}" type="slidenum">
              <a:rPr lang="en-US" smtClean="0"/>
              <a:pPr>
                <a:defRPr/>
              </a:pPr>
              <a:t>10</a:t>
            </a:fld>
            <a:endParaRPr lang="en-US" dirty="0"/>
          </a:p>
        </p:txBody>
      </p:sp>
    </p:spTree>
    <p:extLst>
      <p:ext uri="{BB962C8B-B14F-4D97-AF65-F5344CB8AC3E}">
        <p14:creationId xmlns:p14="http://schemas.microsoft.com/office/powerpoint/2010/main" val="344584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US" dirty="0" smtClean="0"/>
              <a:t> :</a:t>
            </a:r>
            <a:fld id="{9797CF7A-9B2E-437B-A3F6-9CA2833800EF}" type="slidenum">
              <a:rPr lang="en-US" smtClean="0"/>
              <a:pPr>
                <a:defRPr/>
              </a:pPr>
              <a:t>11</a:t>
            </a:fld>
            <a:endParaRPr lang="en-US" dirty="0"/>
          </a:p>
        </p:txBody>
      </p:sp>
    </p:spTree>
    <p:extLst>
      <p:ext uri="{BB962C8B-B14F-4D97-AF65-F5344CB8AC3E}">
        <p14:creationId xmlns:p14="http://schemas.microsoft.com/office/powerpoint/2010/main" val="418909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GB" dirty="0" smtClean="0"/>
              <a:t>Allocated</a:t>
            </a:r>
            <a:r>
              <a:rPr lang="en-GB" baseline="0" dirty="0" smtClean="0"/>
              <a:t> time: 30 minutes</a:t>
            </a:r>
          </a:p>
          <a:p>
            <a:endParaRPr lang="en-GB" baseline="0" dirty="0" smtClean="0"/>
          </a:p>
          <a:p>
            <a:r>
              <a:rPr lang="en-GB" dirty="0" smtClean="0"/>
              <a:t>Review</a:t>
            </a:r>
            <a:r>
              <a:rPr lang="en-GB" baseline="0" dirty="0" smtClean="0"/>
              <a:t> the learning outcomes with the whole group</a:t>
            </a:r>
          </a:p>
          <a:p>
            <a:r>
              <a:rPr lang="en-GB" dirty="0" smtClean="0"/>
              <a:t>Ask the candidate to use</a:t>
            </a:r>
            <a:r>
              <a:rPr lang="en-GB" baseline="0" dirty="0" smtClean="0"/>
              <a:t> handout in their pack during the exercise which will be in breakout rooms</a:t>
            </a:r>
          </a:p>
          <a:p>
            <a:r>
              <a:rPr lang="en-GB" baseline="0" dirty="0" smtClean="0"/>
              <a:t>The role of Michal will be played by an actor</a:t>
            </a:r>
          </a:p>
          <a:p>
            <a:r>
              <a:rPr lang="en-GB" baseline="0" dirty="0" smtClean="0"/>
              <a:t>Ask the co-ordinator to open the breakout rooms for </a:t>
            </a:r>
            <a:r>
              <a:rPr lang="en-GB" b="1" baseline="0" dirty="0" smtClean="0"/>
              <a:t>20 minutes</a:t>
            </a:r>
          </a:p>
          <a:p>
            <a:r>
              <a:rPr lang="en-GB" baseline="0" dirty="0" smtClean="0"/>
              <a:t>The instructors in the breakout room will facilitate the activity and lead the summary with 5 minutes available at the start and end of the breakout room session</a:t>
            </a:r>
          </a:p>
          <a:p>
            <a:r>
              <a:rPr lang="en-GB" baseline="0" dirty="0" smtClean="0"/>
              <a:t>At the end of the session the co-ordinator will close the breakout rooms and return the candidates and faculty to the main room </a:t>
            </a:r>
          </a:p>
          <a:p>
            <a:endParaRPr lang="en-GB" dirty="0" smtClean="0"/>
          </a:p>
        </p:txBody>
      </p:sp>
    </p:spTree>
    <p:extLst>
      <p:ext uri="{BB962C8B-B14F-4D97-AF65-F5344CB8AC3E}">
        <p14:creationId xmlns:p14="http://schemas.microsoft.com/office/powerpoint/2010/main" val="290679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467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GB" dirty="0" smtClean="0"/>
              <a:t>Allocated time: 30 minutes</a:t>
            </a:r>
          </a:p>
          <a:p>
            <a:endParaRPr lang="en-GB" dirty="0" smtClean="0"/>
          </a:p>
          <a:p>
            <a:r>
              <a:rPr lang="en-GB" dirty="0" smtClean="0"/>
              <a:t>Whole group session</a:t>
            </a:r>
          </a:p>
          <a:p>
            <a:r>
              <a:rPr lang="en-GB" dirty="0" smtClean="0"/>
              <a:t>Project</a:t>
            </a:r>
            <a:r>
              <a:rPr lang="en-GB" baseline="0" dirty="0" smtClean="0"/>
              <a:t> the case to lead a discussion about the techniques that might be used in de-escalation (see faculty handout on de-escalation to guide key points)</a:t>
            </a:r>
            <a:endParaRPr lang="en-GB" dirty="0" smtClean="0"/>
          </a:p>
        </p:txBody>
      </p:sp>
    </p:spTree>
    <p:extLst>
      <p:ext uri="{BB962C8B-B14F-4D97-AF65-F5344CB8AC3E}">
        <p14:creationId xmlns:p14="http://schemas.microsoft.com/office/powerpoint/2010/main" val="237485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58968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404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380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r>
              <a:rPr lang="en-US" dirty="0" smtClean="0"/>
              <a:t> :</a:t>
            </a:r>
            <a:fld id="{E8BB9E17-2DF5-433C-9C4B-A936812BE8F9}" type="slidenum">
              <a:rPr lang="en-US" smtClean="0"/>
              <a:pPr/>
              <a:t>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GB" dirty="0" smtClean="0"/>
              <a:t>Allocated time: 45 minutes</a:t>
            </a:r>
          </a:p>
          <a:p>
            <a:r>
              <a:rPr lang="en-GB" dirty="0" smtClean="0"/>
              <a:t>Review the learning outcomes with the whole group</a:t>
            </a:r>
          </a:p>
          <a:p>
            <a:r>
              <a:rPr lang="en-GB" dirty="0" smtClean="0"/>
              <a:t>Then ask</a:t>
            </a:r>
            <a:r>
              <a:rPr lang="en-GB" baseline="0" dirty="0" smtClean="0"/>
              <a:t> the co-ordinator to open up the breakout rooms</a:t>
            </a:r>
            <a:endParaRPr lang="en-GB" b="1" baseline="0" dirty="0" smtClean="0"/>
          </a:p>
          <a:p>
            <a:r>
              <a:rPr lang="en-GB" baseline="0" dirty="0" smtClean="0"/>
              <a:t>This exercise is facilitated by instructors and an actor will play the role of the patient</a:t>
            </a:r>
          </a:p>
          <a:p>
            <a:r>
              <a:rPr lang="en-GB" baseline="0" dirty="0" smtClean="0"/>
              <a:t>Candidates have handouts of the </a:t>
            </a:r>
            <a:r>
              <a:rPr lang="en-GB" baseline="0" dirty="0" err="1" smtClean="0"/>
              <a:t>proformas</a:t>
            </a:r>
            <a:r>
              <a:rPr lang="en-GB" baseline="0" dirty="0" smtClean="0"/>
              <a:t> and SBAR and </a:t>
            </a:r>
            <a:r>
              <a:rPr lang="en-GB" baseline="0" dirty="0" err="1" smtClean="0"/>
              <a:t>Maudsley</a:t>
            </a:r>
            <a:r>
              <a:rPr lang="en-GB" baseline="0" dirty="0" smtClean="0"/>
              <a:t> structures in their packs</a:t>
            </a:r>
          </a:p>
          <a:p>
            <a:r>
              <a:rPr lang="en-GB" baseline="0" dirty="0" smtClean="0"/>
              <a:t>Instructors should leave the breakout room whilst the candidates prepare their handover</a:t>
            </a:r>
          </a:p>
          <a:p>
            <a:r>
              <a:rPr lang="en-GB" baseline="0" dirty="0" smtClean="0"/>
              <a:t>Instructors then return to the breakout room to take the handover</a:t>
            </a:r>
          </a:p>
          <a:p>
            <a:r>
              <a:rPr lang="en-GB" baseline="0" dirty="0" smtClean="0"/>
              <a:t>Instructors then close session two by asking if there are any questions and reminding candidates to mute their microphones, turn off their cameras and return promptly for session three after lunch</a:t>
            </a:r>
          </a:p>
          <a:p>
            <a:endParaRPr lang="en-GB" dirty="0" smtClean="0"/>
          </a:p>
          <a:p>
            <a:endParaRPr lang="en-GB" dirty="0" smtClean="0"/>
          </a:p>
        </p:txBody>
      </p:sp>
    </p:spTree>
    <p:extLst>
      <p:ext uri="{BB962C8B-B14F-4D97-AF65-F5344CB8AC3E}">
        <p14:creationId xmlns:p14="http://schemas.microsoft.com/office/powerpoint/2010/main" val="3280346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cstate="print"/>
          <a:srcRect/>
          <a:stretch>
            <a:fillRect/>
          </a:stretch>
        </p:blipFill>
        <p:spPr bwMode="auto">
          <a:xfrm>
            <a:off x="0" y="0"/>
            <a:ext cx="9144000" cy="6856413"/>
          </a:xfrm>
          <a:prstGeom prst="rect">
            <a:avLst/>
          </a:prstGeom>
          <a:noFill/>
          <a:ln w="9525">
            <a:noFill/>
            <a:miter lim="800000"/>
            <a:headEnd/>
            <a:tailEnd/>
          </a:ln>
        </p:spPr>
      </p:pic>
      <p:sp>
        <p:nvSpPr>
          <p:cNvPr id="5" name="TextBox 4"/>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chemeClr val="bg1"/>
                </a:solidFill>
                <a:latin typeface="Arial" panose="020B0604020202020204" pitchFamily="34" charset="0"/>
                <a:cs typeface="Arial" panose="020B0604020202020204" pitchFamily="34" charset="0"/>
              </a:rPr>
              <a:t>© ALSG, 2017</a:t>
            </a:r>
            <a:endParaRPr lang="en-GB" sz="1000" dirty="0">
              <a:solidFill>
                <a:schemeClr val="bg1"/>
              </a:solidFill>
              <a:latin typeface="Arial" panose="020B0604020202020204" pitchFamily="34" charset="0"/>
              <a:cs typeface="Arial" panose="020B0604020202020204" pitchFamily="34" charset="0"/>
            </a:endParaRPr>
          </a:p>
        </p:txBody>
      </p:sp>
      <p:sp>
        <p:nvSpPr>
          <p:cNvPr id="4" name="Title 1"/>
          <p:cNvSpPr>
            <a:spLocks noGrp="1"/>
          </p:cNvSpPr>
          <p:nvPr>
            <p:ph type="ctrTitle"/>
          </p:nvPr>
        </p:nvSpPr>
        <p:spPr>
          <a:xfrm>
            <a:off x="688032" y="1268759"/>
            <a:ext cx="7772400" cy="1470025"/>
          </a:xfrm>
          <a:prstGeom prst="rect">
            <a:avLst/>
          </a:prstGeom>
        </p:spPr>
        <p:txBody>
          <a:bodyPr/>
          <a:lstStyle>
            <a:lvl1pPr algn="l">
              <a:defRPr sz="36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683568" y="2852936"/>
            <a:ext cx="6400800" cy="1752600"/>
          </a:xfrm>
          <a:prstGeom prst="rect">
            <a:avLst/>
          </a:prstGeom>
        </p:spPr>
        <p:txBody>
          <a:bodyPr/>
          <a:lstStyle>
            <a:lvl1pPr marL="0" indent="0" algn="l">
              <a:buNone/>
              <a:defRPr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1" descr="ALSG_PPT_Template.jpg                                          00DCFC5DWorkingArea                    7C2688A5:"/>
          <p:cNvPicPr>
            <a:picLocks noChangeAspect="1" noChangeArrowheads="1"/>
          </p:cNvPicPr>
          <p:nvPr/>
        </p:nvPicPr>
        <p:blipFill>
          <a:blip r:embed="rId2" cstate="print"/>
          <a:srcRect/>
          <a:stretch>
            <a:fillRect/>
          </a:stretch>
        </p:blipFill>
        <p:spPr bwMode="auto">
          <a:xfrm>
            <a:off x="0" y="0"/>
            <a:ext cx="9144000" cy="6856413"/>
          </a:xfrm>
          <a:prstGeom prst="rect">
            <a:avLst/>
          </a:prstGeom>
          <a:noFill/>
          <a:ln w="9525">
            <a:noFill/>
            <a:miter lim="800000"/>
            <a:headEnd/>
            <a:tailEnd/>
          </a:ln>
        </p:spPr>
      </p:pic>
      <p:cxnSp>
        <p:nvCxnSpPr>
          <p:cNvPr id="7" name="Straight Connector 2"/>
          <p:cNvCxnSpPr>
            <a:cxnSpLocks noChangeShapeType="1"/>
          </p:cNvCxnSpPr>
          <p:nvPr/>
        </p:nvCxnSpPr>
        <p:spPr bwMode="auto">
          <a:xfrm flipH="1">
            <a:off x="4140200" y="5084763"/>
            <a:ext cx="4679950" cy="0"/>
          </a:xfrm>
          <a:prstGeom prst="line">
            <a:avLst/>
          </a:prstGeom>
          <a:noFill/>
          <a:ln w="9525">
            <a:solidFill>
              <a:schemeClr val="bg2"/>
            </a:solidFill>
            <a:round/>
            <a:headEnd/>
            <a:tailEnd/>
          </a:ln>
        </p:spPr>
      </p:cxnSp>
      <p:sp>
        <p:nvSpPr>
          <p:cNvPr id="2" name="Title 1"/>
          <p:cNvSpPr>
            <a:spLocks noGrp="1"/>
          </p:cNvSpPr>
          <p:nvPr>
            <p:ph type="title"/>
          </p:nvPr>
        </p:nvSpPr>
        <p:spPr>
          <a:xfrm>
            <a:off x="4139952" y="4518446"/>
            <a:ext cx="4680520" cy="566738"/>
          </a:xfrm>
          <a:prstGeom prst="rect">
            <a:avLst/>
          </a:prstGeom>
        </p:spPr>
        <p:txBody>
          <a:bodyPr vert="horz" anchor="b"/>
          <a:lstStyle>
            <a:lvl1pPr algn="l">
              <a:defRPr sz="20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23528" y="332656"/>
            <a:ext cx="3960440" cy="2967137"/>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4139952" y="5072410"/>
            <a:ext cx="4680520" cy="588838"/>
          </a:xfrm>
          <a:prstGeom prst="rect">
            <a:avLst/>
          </a:prstGeom>
        </p:spPr>
        <p:txBody>
          <a:bodyPr vert="horz"/>
          <a:lstStyle>
            <a:lvl1pPr marL="0" indent="0">
              <a:buNone/>
              <a:defRPr sz="1400" b="0" i="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Content Placeholder 5"/>
          <p:cNvSpPr>
            <a:spLocks noGrp="1"/>
          </p:cNvSpPr>
          <p:nvPr>
            <p:ph sz="quarter" idx="4"/>
          </p:nvPr>
        </p:nvSpPr>
        <p:spPr>
          <a:xfrm>
            <a:off x="4788024" y="1340768"/>
            <a:ext cx="4041775" cy="2952328"/>
          </a:xfrm>
          <a:prstGeom prst="rect">
            <a:avLst/>
          </a:prstGeom>
        </p:spPr>
        <p:txBody>
          <a:bodyPr vert="horz"/>
          <a:lstStyle>
            <a:lvl1pPr marL="342900" indent="-342900">
              <a:buClr>
                <a:schemeClr val="bg1"/>
              </a:buClr>
              <a:buFont typeface="Arial"/>
              <a:buChar char="•"/>
              <a:defRPr sz="2400" b="0" i="0">
                <a:solidFill>
                  <a:srgbClr val="FFFFFF"/>
                </a:solidFill>
                <a:latin typeface="Arial" panose="020B0604020202020204" pitchFamily="34" charset="0"/>
                <a:cs typeface="Arial" panose="020B0604020202020204" pitchFamily="34" charset="0"/>
              </a:defRPr>
            </a:lvl1pPr>
            <a:lvl2pPr marL="742950" indent="-285750">
              <a:buClr>
                <a:schemeClr val="bg1"/>
              </a:buClr>
              <a:buFont typeface="Arial"/>
              <a:buChar char="•"/>
              <a:defRPr sz="2000" b="0" i="0">
                <a:solidFill>
                  <a:srgbClr val="FFFFFF"/>
                </a:solidFill>
                <a:latin typeface="Arial" panose="020B0604020202020204" pitchFamily="34" charset="0"/>
                <a:cs typeface="Arial" panose="020B0604020202020204" pitchFamily="34" charset="0"/>
              </a:defRPr>
            </a:lvl2pPr>
            <a:lvl3pPr marL="1143000" indent="-228600">
              <a:buClr>
                <a:schemeClr val="bg1"/>
              </a:buClr>
              <a:buFont typeface="Arial"/>
              <a:buChar char="•"/>
              <a:defRPr sz="1800" b="0" i="0">
                <a:solidFill>
                  <a:srgbClr val="FFFFFF"/>
                </a:solidFill>
                <a:latin typeface="Arial" panose="020B0604020202020204" pitchFamily="34" charset="0"/>
                <a:cs typeface="Arial" panose="020B0604020202020204" pitchFamily="34" charset="0"/>
              </a:defRPr>
            </a:lvl3pPr>
            <a:lvl4pPr marL="1600200" indent="-228600">
              <a:buClr>
                <a:schemeClr val="bg1"/>
              </a:buClr>
              <a:buFont typeface="Arial"/>
              <a:buChar char="•"/>
              <a:defRPr sz="1600" b="0" i="0">
                <a:solidFill>
                  <a:srgbClr val="FFFFFF"/>
                </a:solidFill>
                <a:latin typeface="Arial" panose="020B0604020202020204" pitchFamily="34" charset="0"/>
                <a:cs typeface="Arial" panose="020B0604020202020204" pitchFamily="34" charset="0"/>
              </a:defRPr>
            </a:lvl4pPr>
            <a:lvl5pPr marL="2057400" indent="-228600">
              <a:buClr>
                <a:schemeClr val="bg1"/>
              </a:buClr>
              <a:buFont typeface="Arial"/>
              <a:buChar char="•"/>
              <a:defRPr sz="1600" b="0" i="0">
                <a:solidFill>
                  <a:srgbClr val="FFFFFF"/>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765101" y="1828800"/>
            <a:ext cx="7772400" cy="1143000"/>
          </a:xfrm>
          <a:prstGeom prst="rect">
            <a:avLst/>
          </a:prstGeom>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25603" name="Rectangle 3"/>
          <p:cNvSpPr>
            <a:spLocks noGrp="1" noChangeArrowheads="1"/>
          </p:cNvSpPr>
          <p:nvPr>
            <p:ph type="subTitle" sz="quarter" idx="1"/>
          </p:nvPr>
        </p:nvSpPr>
        <p:spPr>
          <a:xfrm>
            <a:off x="1441376" y="3886200"/>
            <a:ext cx="6400800" cy="1752600"/>
          </a:xfrm>
          <a:prstGeom prst="rect">
            <a:avLst/>
          </a:prstGeom>
        </p:spPr>
        <p:txBody>
          <a:bodyPr lIns="92075" tIns="46038" rIns="92075" bIns="46038"/>
          <a:lstStyle>
            <a:lvl1pPr marL="0" indent="0" algn="ctr">
              <a:buFontTx/>
              <a:buNone/>
              <a:defRPr>
                <a:solidFill>
                  <a:srgbClr val="FFFFFF"/>
                </a:solidFill>
                <a:latin typeface="Arial" panose="020B0604020202020204" pitchFamily="34" charset="0"/>
                <a:cs typeface="Arial" panose="020B0604020202020204" pitchFamily="34" charset="0"/>
              </a:defRPr>
            </a:lvl1pPr>
          </a:lstStyle>
          <a:p>
            <a:r>
              <a:rPr lang="en-US" smtClean="0"/>
              <a:t>Click to edit Master subtitle style</a:t>
            </a:r>
            <a:endParaRPr lang="en-GB"/>
          </a:p>
        </p:txBody>
      </p:sp>
      <p:sp>
        <p:nvSpPr>
          <p:cNvPr id="4" name="Rectangle 4"/>
          <p:cNvSpPr>
            <a:spLocks noGrp="1" noChangeArrowheads="1"/>
          </p:cNvSpPr>
          <p:nvPr>
            <p:ph type="dt" sz="quarter" idx="10"/>
          </p:nvPr>
        </p:nvSpPr>
        <p:spPr>
          <a:xfrm>
            <a:off x="755650" y="6248400"/>
            <a:ext cx="1905000" cy="457200"/>
          </a:xfrm>
          <a:prstGeom prst="rect">
            <a:avLst/>
          </a:prstGeom>
        </p:spPr>
        <p:txBody>
          <a:bodyPr/>
          <a:lstStyle>
            <a:lvl1pPr>
              <a:defRPr>
                <a:solidFill>
                  <a:srgbClr val="FFFFFF"/>
                </a:solidFill>
                <a:latin typeface="Arial" panose="020B0604020202020204" pitchFamily="34" charset="0"/>
                <a:cs typeface="Arial" panose="020B0604020202020204" pitchFamily="34" charset="0"/>
              </a:defRPr>
            </a:lvl1pPr>
          </a:lstStyle>
          <a:p>
            <a:pPr>
              <a:defRPr/>
            </a:pPr>
            <a:endParaRPr lang="en-GB"/>
          </a:p>
        </p:txBody>
      </p:sp>
      <p:sp>
        <p:nvSpPr>
          <p:cNvPr id="5" name="Rectangle 5"/>
          <p:cNvSpPr>
            <a:spLocks noGrp="1" noChangeArrowheads="1"/>
          </p:cNvSpPr>
          <p:nvPr>
            <p:ph type="ftr" sz="quarter" idx="11"/>
          </p:nvPr>
        </p:nvSpPr>
        <p:spPr>
          <a:xfrm>
            <a:off x="3194050" y="6248400"/>
            <a:ext cx="2895600" cy="457200"/>
          </a:xfrm>
          <a:prstGeom prst="rect">
            <a:avLst/>
          </a:prstGeom>
        </p:spPr>
        <p:txBody>
          <a:bodyPr/>
          <a:lstStyle>
            <a:lvl1pPr>
              <a:defRPr>
                <a:solidFill>
                  <a:srgbClr val="FFFFFF"/>
                </a:solidFill>
                <a:latin typeface="Arial" panose="020B0604020202020204" pitchFamily="34" charset="0"/>
                <a:cs typeface="Arial" panose="020B0604020202020204" pitchFamily="34" charset="0"/>
              </a:defRPr>
            </a:lvl1pPr>
          </a:lstStyle>
          <a:p>
            <a:pPr>
              <a:defRPr/>
            </a:pPr>
            <a:endParaRPr lang="en-GB"/>
          </a:p>
        </p:txBody>
      </p:sp>
      <p:sp>
        <p:nvSpPr>
          <p:cNvPr id="6" name="Rectangle 6"/>
          <p:cNvSpPr>
            <a:spLocks noGrp="1" noChangeArrowheads="1"/>
          </p:cNvSpPr>
          <p:nvPr>
            <p:ph type="sldNum" sz="quarter" idx="12"/>
          </p:nvPr>
        </p:nvSpPr>
        <p:spPr>
          <a:xfrm>
            <a:off x="6623050" y="6248400"/>
            <a:ext cx="1905000" cy="457200"/>
          </a:xfrm>
          <a:prstGeom prst="rect">
            <a:avLst/>
          </a:prstGeom>
        </p:spPr>
        <p:txBody>
          <a:bodyPr/>
          <a:lstStyle>
            <a:lvl1pPr>
              <a:defRPr>
                <a:solidFill>
                  <a:srgbClr val="FFFFFF"/>
                </a:solidFill>
                <a:latin typeface="Arial" panose="020B0604020202020204" pitchFamily="34" charset="0"/>
                <a:cs typeface="Arial" panose="020B0604020202020204" pitchFamily="34" charset="0"/>
              </a:defRPr>
            </a:lvl1pPr>
          </a:lstStyle>
          <a:p>
            <a:pPr>
              <a:defRPr/>
            </a:pPr>
            <a:fld id="{401D87E6-A3D3-4CE7-B3DA-89F94A5222E7}"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2525" y="533400"/>
            <a:ext cx="77724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Table Placeholder 2"/>
          <p:cNvSpPr>
            <a:spLocks noGrp="1"/>
          </p:cNvSpPr>
          <p:nvPr>
            <p:ph type="tbl" idx="1"/>
          </p:nvPr>
        </p:nvSpPr>
        <p:spPr>
          <a:xfrm>
            <a:off x="1143000" y="1981200"/>
            <a:ext cx="7772400" cy="4114800"/>
          </a:xfrm>
          <a:prstGeom prst="rect">
            <a:avLst/>
          </a:prstGeom>
        </p:spPr>
        <p:txBody>
          <a:bodyPr/>
          <a:lstStyle>
            <a:lvl1pPr>
              <a:defRPr>
                <a:latin typeface="Arial" panose="020B0604020202020204" pitchFamily="34" charset="0"/>
                <a:cs typeface="Arial" panose="020B0604020202020204" pitchFamily="34" charset="0"/>
              </a:defRPr>
            </a:lvl1pPr>
          </a:lstStyle>
          <a:p>
            <a:pPr lvl="0"/>
            <a:r>
              <a:rPr lang="en-US" noProof="0" smtClean="0"/>
              <a:t>Click icon to add table</a:t>
            </a:r>
            <a:endParaRPr lang="en-GB" noProof="0"/>
          </a:p>
        </p:txBody>
      </p:sp>
      <p:sp>
        <p:nvSpPr>
          <p:cNvPr id="4" name="Date Placeholder 3"/>
          <p:cNvSpPr>
            <a:spLocks noGrp="1"/>
          </p:cNvSpPr>
          <p:nvPr>
            <p:ph type="dt" sz="half" idx="10"/>
          </p:nvPr>
        </p:nvSpPr>
        <p:spPr>
          <a:xfrm>
            <a:off x="1143000" y="6248400"/>
            <a:ext cx="1905000" cy="45720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fld id="{FF7B6DEE-D3BD-414C-BB8A-8193AE74A6B5}"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533400"/>
            <a:ext cx="77724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ClipArt Placeholder 2"/>
          <p:cNvSpPr>
            <a:spLocks noGrp="1"/>
          </p:cNvSpPr>
          <p:nvPr>
            <p:ph type="clipArt" sz="half" idx="1"/>
          </p:nvPr>
        </p:nvSpPr>
        <p:spPr>
          <a:xfrm>
            <a:off x="1143000" y="1981200"/>
            <a:ext cx="3810000" cy="4114800"/>
          </a:xfrm>
          <a:prstGeom prst="rect">
            <a:avLst/>
          </a:prstGeom>
        </p:spPr>
        <p:txBody>
          <a:bodyPr/>
          <a:lstStyle>
            <a:lvl1pPr>
              <a:defRPr>
                <a:latin typeface="Arial" panose="020B0604020202020204" pitchFamily="34" charset="0"/>
                <a:cs typeface="Arial" panose="020B0604020202020204" pitchFamily="34" charset="0"/>
              </a:defRPr>
            </a:lvl1pPr>
          </a:lstStyle>
          <a:p>
            <a:pPr lvl="0"/>
            <a:r>
              <a:rPr lang="en-US" noProof="0" smtClean="0"/>
              <a:t>Click icon to add online image</a:t>
            </a:r>
            <a:endParaRPr lang="en-GB" noProof="0"/>
          </a:p>
        </p:txBody>
      </p:sp>
      <p:sp>
        <p:nvSpPr>
          <p:cNvPr id="4" name="Text Placeholder 3"/>
          <p:cNvSpPr>
            <a:spLocks noGrp="1"/>
          </p:cNvSpPr>
          <p:nvPr>
            <p:ph type="body" sz="half" idx="2"/>
          </p:nvPr>
        </p:nvSpPr>
        <p:spPr>
          <a:xfrm>
            <a:off x="5105400" y="1981200"/>
            <a:ext cx="3810000" cy="4114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43000" y="6248400"/>
            <a:ext cx="1905000" cy="45720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a:xfrm>
            <a:off x="3581400" y="6248400"/>
            <a:ext cx="2895600" cy="45720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fld id="{0899134E-4B67-4294-AED0-48F3FBE24392}"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6" name="Title 1"/>
          <p:cNvSpPr>
            <a:spLocks noGrp="1"/>
          </p:cNvSpPr>
          <p:nvPr>
            <p:ph type="ctrTitle"/>
          </p:nvPr>
        </p:nvSpPr>
        <p:spPr>
          <a:xfrm>
            <a:off x="685800" y="2130425"/>
            <a:ext cx="7772400" cy="1470025"/>
          </a:xfrm>
          <a:prstGeom prst="rect">
            <a:avLst/>
          </a:prstGeom>
        </p:spPr>
        <p:txBody>
          <a:bodyPr/>
          <a:lstStyle>
            <a:lvl1pPr>
              <a:defRPr b="1" i="0">
                <a:solidFill>
                  <a:srgbClr val="2E579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cxnSp>
        <p:nvCxnSpPr>
          <p:cNvPr id="5" name="Straight Connector 2"/>
          <p:cNvCxnSpPr>
            <a:cxnSpLocks noChangeShapeType="1"/>
          </p:cNvCxnSpPr>
          <p:nvPr/>
        </p:nvCxnSpPr>
        <p:spPr bwMode="auto">
          <a:xfrm flipH="1">
            <a:off x="468313" y="3933825"/>
            <a:ext cx="7775575" cy="0"/>
          </a:xfrm>
          <a:prstGeom prst="line">
            <a:avLst/>
          </a:prstGeom>
          <a:noFill/>
          <a:ln w="9525">
            <a:solidFill>
              <a:schemeClr val="bg2"/>
            </a:solidFill>
            <a:round/>
            <a:headEnd/>
            <a:tailEnd/>
          </a:ln>
        </p:spPr>
      </p:cxnSp>
      <p:sp>
        <p:nvSpPr>
          <p:cNvPr id="2" name="Title 1"/>
          <p:cNvSpPr>
            <a:spLocks noGrp="1"/>
          </p:cNvSpPr>
          <p:nvPr>
            <p:ph type="title"/>
          </p:nvPr>
        </p:nvSpPr>
        <p:spPr>
          <a:xfrm>
            <a:off x="467544" y="3939133"/>
            <a:ext cx="7772400" cy="1362075"/>
          </a:xfrm>
          <a:prstGeom prst="rect">
            <a:avLst/>
          </a:prstGeom>
        </p:spPr>
        <p:txBody>
          <a:bodyPr vert="horz" anchor="t"/>
          <a:lstStyle>
            <a:lvl1pPr algn="l">
              <a:defRPr sz="3200" b="1" i="0" cap="all">
                <a:solidFill>
                  <a:srgbClr val="2E579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2426965"/>
            <a:ext cx="7772400" cy="1500187"/>
          </a:xfrm>
          <a:prstGeom prst="rect">
            <a:avLst/>
          </a:prstGeom>
        </p:spPr>
        <p:txBody>
          <a:bodyPr vert="horz" anchor="b"/>
          <a:lstStyle>
            <a:lvl1pPr marL="0" indent="0">
              <a:buNone/>
              <a:defRPr sz="2000" b="0"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6" name="TextBox 5"/>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Title 1"/>
          <p:cNvSpPr>
            <a:spLocks noGrp="1"/>
          </p:cNvSpPr>
          <p:nvPr>
            <p:ph type="title"/>
          </p:nvPr>
        </p:nvSpPr>
        <p:spPr>
          <a:xfrm>
            <a:off x="467544" y="332656"/>
            <a:ext cx="8229600" cy="634082"/>
          </a:xfrm>
          <a:prstGeom prst="rect">
            <a:avLst/>
          </a:prstGeom>
        </p:spPr>
        <p:txBody>
          <a:bodyPr vert="horz"/>
          <a:lstStyle>
            <a:lvl1pPr algn="l">
              <a:defRPr sz="3200" b="1" i="0">
                <a:solidFill>
                  <a:srgbClr val="2E579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7544" y="1038747"/>
            <a:ext cx="8229600" cy="4032448"/>
          </a:xfrm>
          <a:prstGeom prst="rect">
            <a:avLst/>
          </a:prstGeom>
        </p:spPr>
        <p:txBody>
          <a:bodyPr vert="horz"/>
          <a:lstStyle>
            <a:lvl1pPr marL="457200" indent="-457200">
              <a:buClr>
                <a:srgbClr val="3657A7"/>
              </a:buClr>
              <a:buFont typeface="Arial"/>
              <a:buChar char="•"/>
              <a:defRPr sz="2800" b="0" i="0">
                <a:latin typeface="Arial" panose="020B0604020202020204" pitchFamily="34" charset="0"/>
                <a:cs typeface="Arial" panose="020B0604020202020204" pitchFamily="34" charset="0"/>
              </a:defRPr>
            </a:lvl1pPr>
            <a:lvl2pPr marL="914400" indent="-457200">
              <a:buClr>
                <a:srgbClr val="3657A7"/>
              </a:buClr>
              <a:buFont typeface="Arial"/>
              <a:buChar char="•"/>
              <a:defRPr sz="2400" b="0" i="0">
                <a:latin typeface="Arial" panose="020B0604020202020204" pitchFamily="34" charset="0"/>
                <a:cs typeface="Arial" panose="020B0604020202020204" pitchFamily="34" charset="0"/>
              </a:defRPr>
            </a:lvl2pPr>
            <a:lvl3pPr marL="1257300" indent="-342900">
              <a:buClr>
                <a:srgbClr val="3657A7"/>
              </a:buClr>
              <a:buFont typeface="Arial"/>
              <a:buChar char="•"/>
              <a:defRPr sz="2200" b="0" i="0">
                <a:latin typeface="Arial" panose="020B0604020202020204" pitchFamily="34" charset="0"/>
                <a:cs typeface="Arial" panose="020B0604020202020204" pitchFamily="34" charset="0"/>
              </a:defRPr>
            </a:lvl3pPr>
            <a:lvl4pPr marL="1714500" indent="-342900">
              <a:buClr>
                <a:srgbClr val="3657A7"/>
              </a:buClr>
              <a:buFont typeface="Arial"/>
              <a:buChar char="•"/>
              <a:defRPr sz="2000" b="0" i="0">
                <a:latin typeface="Arial" panose="020B0604020202020204" pitchFamily="34" charset="0"/>
                <a:cs typeface="Arial" panose="020B0604020202020204" pitchFamily="34" charset="0"/>
              </a:defRPr>
            </a:lvl4pPr>
            <a:lvl5pPr marL="2171700" indent="-342900">
              <a:buClr>
                <a:srgbClr val="3657A7"/>
              </a:buClr>
              <a:buFont typeface="Arial"/>
              <a:buChar char="•"/>
              <a:defRPr sz="1800"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vert="horz"/>
          <a:lstStyle>
            <a:lvl1pPr algn="l">
              <a:defRPr sz="3200" b="1" i="0">
                <a:solidFill>
                  <a:srgbClr val="2E579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marL="342900" indent="-342900">
              <a:buClr>
                <a:srgbClr val="3657A7"/>
              </a:buClr>
              <a:buFont typeface="Arial"/>
              <a:buChar char="•"/>
              <a:defRPr sz="2800" b="0" i="0">
                <a:latin typeface="Arial" panose="020B0604020202020204" pitchFamily="34" charset="0"/>
                <a:cs typeface="Arial" panose="020B0604020202020204" pitchFamily="34" charset="0"/>
              </a:defRPr>
            </a:lvl1pPr>
            <a:lvl2pPr marL="742950" indent="-285750">
              <a:buClr>
                <a:srgbClr val="3657A7"/>
              </a:buClr>
              <a:buFont typeface="Arial"/>
              <a:buChar char="•"/>
              <a:defRPr sz="2400" b="0" i="0">
                <a:latin typeface="Arial" panose="020B0604020202020204" pitchFamily="34" charset="0"/>
                <a:cs typeface="Arial" panose="020B0604020202020204" pitchFamily="34" charset="0"/>
              </a:defRPr>
            </a:lvl2pPr>
            <a:lvl3pPr marL="1143000" indent="-228600">
              <a:buClr>
                <a:srgbClr val="3657A7"/>
              </a:buClr>
              <a:buFont typeface="Arial"/>
              <a:buChar char="•"/>
              <a:defRPr sz="2000" b="0" i="0">
                <a:latin typeface="Arial" panose="020B0604020202020204" pitchFamily="34" charset="0"/>
                <a:cs typeface="Arial" panose="020B0604020202020204" pitchFamily="34" charset="0"/>
              </a:defRPr>
            </a:lvl3pPr>
            <a:lvl4pPr marL="1600200" indent="-228600">
              <a:buClr>
                <a:srgbClr val="3657A7"/>
              </a:buClr>
              <a:buFont typeface="Arial"/>
              <a:buChar char="•"/>
              <a:defRPr sz="1800" b="0" i="0">
                <a:latin typeface="Arial" panose="020B0604020202020204" pitchFamily="34" charset="0"/>
                <a:cs typeface="Arial" panose="020B0604020202020204" pitchFamily="34" charset="0"/>
              </a:defRPr>
            </a:lvl4pPr>
            <a:lvl5pPr marL="2057400" indent="-228600">
              <a:buClr>
                <a:srgbClr val="3657A7"/>
              </a:buClr>
              <a:buFont typeface="Arial"/>
              <a:buChar cha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marL="342900" indent="-342900">
              <a:buClr>
                <a:srgbClr val="3657A7"/>
              </a:buClr>
              <a:buFont typeface="Arial"/>
              <a:buChar char="•"/>
              <a:defRPr sz="2800" b="0" i="0">
                <a:latin typeface="Arial" panose="020B0604020202020204" pitchFamily="34" charset="0"/>
                <a:cs typeface="Arial" panose="020B0604020202020204" pitchFamily="34" charset="0"/>
              </a:defRPr>
            </a:lvl1pPr>
            <a:lvl2pPr marL="742950" indent="-285750">
              <a:buClr>
                <a:srgbClr val="3657A7"/>
              </a:buClr>
              <a:buFont typeface="Arial"/>
              <a:buChar char="•"/>
              <a:defRPr sz="2400" b="0" i="0">
                <a:latin typeface="Arial" panose="020B0604020202020204" pitchFamily="34" charset="0"/>
                <a:cs typeface="Arial" panose="020B0604020202020204" pitchFamily="34" charset="0"/>
              </a:defRPr>
            </a:lvl2pPr>
            <a:lvl3pPr marL="1143000" indent="-228600">
              <a:buClr>
                <a:srgbClr val="3657A7"/>
              </a:buClr>
              <a:buFont typeface="Arial"/>
              <a:buChar char="•"/>
              <a:defRPr sz="2000" b="0" i="0">
                <a:latin typeface="Arial" panose="020B0604020202020204" pitchFamily="34" charset="0"/>
                <a:cs typeface="Arial" panose="020B0604020202020204" pitchFamily="34" charset="0"/>
              </a:defRPr>
            </a:lvl3pPr>
            <a:lvl4pPr marL="1600200" indent="-228600">
              <a:buClr>
                <a:srgbClr val="3657A7"/>
              </a:buClr>
              <a:buFont typeface="Arial"/>
              <a:buChar char="•"/>
              <a:defRPr sz="1800" b="0" i="0">
                <a:latin typeface="Arial" panose="020B0604020202020204" pitchFamily="34" charset="0"/>
                <a:cs typeface="Arial" panose="020B0604020202020204" pitchFamily="34" charset="0"/>
              </a:defRPr>
            </a:lvl4pPr>
            <a:lvl5pPr marL="2057400" indent="-228600">
              <a:buClr>
                <a:srgbClr val="3657A7"/>
              </a:buClr>
              <a:buFont typeface="Arial"/>
              <a:buChar cha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 descr="ALSG_PPT_Template 2.jpg                                        00DCFC5DWorkingArea                    7C2688A5:"/>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Title 1"/>
          <p:cNvSpPr>
            <a:spLocks noGrp="1"/>
          </p:cNvSpPr>
          <p:nvPr>
            <p:ph type="title"/>
          </p:nvPr>
        </p:nvSpPr>
        <p:spPr>
          <a:xfrm>
            <a:off x="457200" y="274638"/>
            <a:ext cx="8229600" cy="706090"/>
          </a:xfrm>
          <a:prstGeom prst="rect">
            <a:avLst/>
          </a:prstGeom>
        </p:spPr>
        <p:txBody>
          <a:bodyPr vert="horz"/>
          <a:lstStyle>
            <a:lvl1pPr algn="l">
              <a:defRPr sz="3200" b="1" i="0">
                <a:solidFill>
                  <a:srgbClr val="2E579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TextBox 3"/>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ALSG_PPT_Template 2.jpg                                        00DCFC5DWorkingArea                    7C2688A5:"/>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3" name="TextBox 2"/>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400" b="1" i="0">
                <a:solidFill>
                  <a:srgbClr val="2E579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solidFill>
                  <a:srgbClr val="2E5796"/>
                </a:solidFill>
                <a:latin typeface="Arial" panose="020B0604020202020204" pitchFamily="34" charset="0"/>
                <a:cs typeface="Arial" panose="020B0604020202020204" pitchFamily="34" charset="0"/>
              </a:defRPr>
            </a:lvl1pPr>
            <a:lvl2pPr>
              <a:defRPr sz="2800">
                <a:solidFill>
                  <a:srgbClr val="2E5796"/>
                </a:solidFill>
                <a:latin typeface="Arial" panose="020B0604020202020204" pitchFamily="34" charset="0"/>
                <a:cs typeface="Arial" panose="020B0604020202020204" pitchFamily="34" charset="0"/>
              </a:defRPr>
            </a:lvl2pPr>
            <a:lvl3pPr>
              <a:defRPr sz="2400">
                <a:solidFill>
                  <a:srgbClr val="2E5796"/>
                </a:solidFill>
                <a:latin typeface="Arial" panose="020B0604020202020204" pitchFamily="34" charset="0"/>
                <a:cs typeface="Arial" panose="020B0604020202020204" pitchFamily="34" charset="0"/>
              </a:defRPr>
            </a:lvl3pPr>
            <a:lvl4pPr>
              <a:defRPr sz="2000">
                <a:solidFill>
                  <a:srgbClr val="2E5796"/>
                </a:solidFill>
                <a:latin typeface="Arial" panose="020B0604020202020204" pitchFamily="34" charset="0"/>
                <a:cs typeface="Arial" panose="020B0604020202020204" pitchFamily="34" charset="0"/>
              </a:defRPr>
            </a:lvl4pPr>
            <a:lvl5pPr>
              <a:defRPr sz="2000">
                <a:solidFill>
                  <a:srgbClr val="2E5796"/>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TextBox 5"/>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cstate="print"/>
          <a:srcRect/>
          <a:stretch>
            <a:fillRect/>
          </a:stretch>
        </p:blipFill>
        <p:spPr bwMode="auto">
          <a:xfrm>
            <a:off x="0" y="28575"/>
            <a:ext cx="9144000" cy="6856413"/>
          </a:xfrm>
          <a:prstGeom prst="rect">
            <a:avLst/>
          </a:prstGeom>
          <a:noFill/>
          <a:ln w="9525">
            <a:noFill/>
            <a:miter lim="800000"/>
            <a:headEnd/>
            <a:tailEnd/>
          </a:ln>
        </p:spPr>
      </p:pic>
      <p:cxnSp>
        <p:nvCxnSpPr>
          <p:cNvPr id="6" name="Straight Connector 2"/>
          <p:cNvCxnSpPr>
            <a:cxnSpLocks noChangeShapeType="1"/>
          </p:cNvCxnSpPr>
          <p:nvPr/>
        </p:nvCxnSpPr>
        <p:spPr bwMode="auto">
          <a:xfrm flipH="1">
            <a:off x="3059113" y="5084763"/>
            <a:ext cx="5473700" cy="0"/>
          </a:xfrm>
          <a:prstGeom prst="line">
            <a:avLst/>
          </a:prstGeom>
          <a:noFill/>
          <a:ln w="9525">
            <a:solidFill>
              <a:schemeClr val="bg2"/>
            </a:solidFill>
            <a:round/>
            <a:headEnd/>
            <a:tailEnd/>
          </a:ln>
        </p:spPr>
      </p:cxnSp>
      <p:sp>
        <p:nvSpPr>
          <p:cNvPr id="2" name="Title 1"/>
          <p:cNvSpPr>
            <a:spLocks noGrp="1"/>
          </p:cNvSpPr>
          <p:nvPr>
            <p:ph type="title"/>
          </p:nvPr>
        </p:nvSpPr>
        <p:spPr>
          <a:xfrm>
            <a:off x="3046040" y="4518446"/>
            <a:ext cx="5486400" cy="566738"/>
          </a:xfrm>
          <a:prstGeom prst="rect">
            <a:avLst/>
          </a:prstGeom>
        </p:spPr>
        <p:txBody>
          <a:bodyPr vert="horz" anchor="b"/>
          <a:lstStyle>
            <a:lvl1pPr algn="l">
              <a:defRPr sz="2000" b="1" i="0">
                <a:solidFill>
                  <a:srgbClr val="3657A7"/>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83568" y="317847"/>
            <a:ext cx="7848872" cy="4114800"/>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046040" y="5072410"/>
            <a:ext cx="5486400" cy="804862"/>
          </a:xfrm>
          <a:prstGeom prst="rect">
            <a:avLst/>
          </a:prstGeom>
        </p:spPr>
        <p:txBody>
          <a:bodyPr vert="horz"/>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TextBox 6"/>
          <p:cNvSpPr txBox="1"/>
          <p:nvPr userDrawn="1"/>
        </p:nvSpPr>
        <p:spPr>
          <a:xfrm>
            <a:off x="5796136" y="6309320"/>
            <a:ext cx="2952328" cy="246221"/>
          </a:xfrm>
          <a:prstGeom prst="rect">
            <a:avLst/>
          </a:prstGeom>
          <a:noFill/>
        </p:spPr>
        <p:txBody>
          <a:bodyPr wrap="square" rtlCol="0">
            <a:spAutoFit/>
          </a:bodyPr>
          <a:lstStyle/>
          <a:p>
            <a:pPr algn="r"/>
            <a:r>
              <a:rPr lang="en-GB" sz="1000" dirty="0" smtClean="0">
                <a:solidFill>
                  <a:srgbClr val="2F70C8"/>
                </a:solidFill>
                <a:latin typeface="Arial" panose="020B0604020202020204" pitchFamily="34" charset="0"/>
                <a:cs typeface="Arial" panose="020B0604020202020204" pitchFamily="34" charset="0"/>
              </a:rPr>
              <a:t>© ALSG, 2017</a:t>
            </a:r>
            <a:endParaRPr lang="en-GB" sz="1000" dirty="0">
              <a:solidFill>
                <a:srgbClr val="2F70C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pitchFamily="-1" charset="0"/>
        </a:defRPr>
      </a:lvl6pPr>
      <a:lvl7pPr marL="914400" algn="ctr" rtl="0" eaLnBrk="1" fontAlgn="base" hangingPunct="1">
        <a:spcBef>
          <a:spcPct val="0"/>
        </a:spcBef>
        <a:spcAft>
          <a:spcPct val="0"/>
        </a:spcAft>
        <a:defRPr sz="4400">
          <a:solidFill>
            <a:schemeClr val="tx2"/>
          </a:solidFill>
          <a:latin typeface="Times" pitchFamily="-1" charset="0"/>
        </a:defRPr>
      </a:lvl7pPr>
      <a:lvl8pPr marL="1371600" algn="ctr" rtl="0" eaLnBrk="1" fontAlgn="base" hangingPunct="1">
        <a:spcBef>
          <a:spcPct val="0"/>
        </a:spcBef>
        <a:spcAft>
          <a:spcPct val="0"/>
        </a:spcAft>
        <a:defRPr sz="4400">
          <a:solidFill>
            <a:schemeClr val="tx2"/>
          </a:solidFill>
          <a:latin typeface="Times" pitchFamily="-1" charset="0"/>
        </a:defRPr>
      </a:lvl8pPr>
      <a:lvl9pPr marL="1828800" algn="ctr" rtl="0" eaLnBrk="1" fontAlgn="base" hangingPunct="1">
        <a:spcBef>
          <a:spcPct val="0"/>
        </a:spcBef>
        <a:spcAft>
          <a:spcPct val="0"/>
        </a:spcAft>
        <a:defRPr sz="4400">
          <a:solidFill>
            <a:schemeClr val="tx2"/>
          </a:solidFill>
          <a:latin typeface="Times" pitchFamily="-1"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endParaRPr lang="en-GB" dirty="0">
              <a:latin typeface="Arial" panose="020B0604020202020204" pitchFamily="34" charset="0"/>
              <a:cs typeface="Arial" panose="020B0604020202020204" pitchFamily="34" charset="0"/>
            </a:endParaRPr>
          </a:p>
        </p:txBody>
      </p:sp>
      <p:sp>
        <p:nvSpPr>
          <p:cNvPr id="15363" name="Rectangle 2"/>
          <p:cNvSpPr>
            <a:spLocks noGrp="1" noChangeArrowheads="1"/>
          </p:cNvSpPr>
          <p:nvPr>
            <p:ph type="ctrTitle" sz="quarter"/>
          </p:nvPr>
        </p:nvSpPr>
        <p:spPr bwMode="auto">
          <a:xfrm>
            <a:off x="755650" y="1730375"/>
            <a:ext cx="7418388" cy="977900"/>
          </a:xfrm>
          <a:prstGeom prst="rect">
            <a:avLst/>
          </a:prstGeom>
          <a:noFill/>
          <a:ln>
            <a:miter lim="800000"/>
            <a:headEnd/>
            <a:tailEnd/>
          </a:ln>
        </p:spPr>
        <p:txBody>
          <a:bodyPr wrap="none"/>
          <a:lstStyle/>
          <a:p>
            <a:pPr algn="l"/>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Acute Psychiatric Emergencies </a:t>
            </a:r>
            <a:b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b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r>
              <a:rPr lang="en-US" sz="3600" b="1" dirty="0" err="1" smtClean="0">
                <a:solidFill>
                  <a:schemeClr val="bg1"/>
                </a:solidFill>
                <a:latin typeface="Arial" panose="020B0604020202020204" pitchFamily="34" charset="0"/>
                <a:ea typeface="ＭＳ Ｐゴシック" pitchFamily="34" charset="-128"/>
                <a:cs typeface="Arial" panose="020B0604020202020204" pitchFamily="34" charset="0"/>
              </a:rPr>
              <a:t>APEx</a:t>
            </a: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p>
        </p:txBody>
      </p:sp>
      <p:sp>
        <p:nvSpPr>
          <p:cNvPr id="15364" name="Rectangle 3"/>
          <p:cNvSpPr>
            <a:spLocks noGrp="1" noChangeArrowheads="1"/>
          </p:cNvSpPr>
          <p:nvPr>
            <p:ph type="subTitle" sz="quarter" idx="4294967295"/>
          </p:nvPr>
        </p:nvSpPr>
        <p:spPr bwMode="auto">
          <a:xfrm>
            <a:off x="790575" y="3166294"/>
            <a:ext cx="5221288" cy="766762"/>
          </a:xfrm>
          <a:prstGeom prst="rect">
            <a:avLst/>
          </a:prstGeom>
          <a:noFill/>
          <a:ln>
            <a:miter lim="800000"/>
            <a:headEnd/>
            <a:tailEnd/>
          </a:ln>
        </p:spPr>
        <p:txBody>
          <a:bodyPr wrap="none"/>
          <a:lstStyle/>
          <a:p>
            <a:pPr>
              <a:lnSpc>
                <a:spcPct val="90000"/>
              </a:lnSpc>
              <a:spcBef>
                <a:spcPct val="0"/>
              </a:spcBef>
              <a:buFontTx/>
              <a:buNone/>
            </a:pPr>
            <a:r>
              <a:rPr lang="en-US" sz="2400" b="1" dirty="0" smtClean="0">
                <a:solidFill>
                  <a:schemeClr val="bg1"/>
                </a:solidFill>
                <a:latin typeface="Arial" panose="020B0604020202020204" pitchFamily="34" charset="0"/>
                <a:ea typeface="ＭＳ Ｐゴシック" pitchFamily="34" charset="-128"/>
                <a:cs typeface="Arial" panose="020B0604020202020204" pitchFamily="34" charset="0"/>
              </a:rPr>
              <a:t>Session two:</a:t>
            </a:r>
          </a:p>
          <a:p>
            <a:pPr>
              <a:lnSpc>
                <a:spcPct val="90000"/>
              </a:lnSpc>
              <a:spcBef>
                <a:spcPct val="0"/>
              </a:spcBef>
              <a:buFontTx/>
              <a:buNone/>
            </a:pPr>
            <a:r>
              <a:rPr lang="en-US" sz="2400" dirty="0" smtClean="0">
                <a:solidFill>
                  <a:schemeClr val="bg1"/>
                </a:solidFill>
                <a:latin typeface="Arial" panose="020B0604020202020204" pitchFamily="34" charset="0"/>
                <a:ea typeface="ＭＳ Ｐゴシック" pitchFamily="34" charset="-128"/>
                <a:cs typeface="Arial" panose="020B0604020202020204" pitchFamily="34" charset="0"/>
              </a:rPr>
              <a:t>Self harm risk assessment</a:t>
            </a:r>
          </a:p>
          <a:p>
            <a:pPr>
              <a:lnSpc>
                <a:spcPct val="90000"/>
              </a:lnSpc>
              <a:spcBef>
                <a:spcPct val="0"/>
              </a:spcBef>
              <a:buFontTx/>
              <a:buNone/>
            </a:pPr>
            <a:r>
              <a:rPr lang="en-US" sz="2400" dirty="0" smtClean="0">
                <a:solidFill>
                  <a:schemeClr val="bg1"/>
                </a:solidFill>
                <a:latin typeface="Arial" panose="020B0604020202020204" pitchFamily="34" charset="0"/>
                <a:ea typeface="ＭＳ Ｐゴシック" pitchFamily="34" charset="-128"/>
                <a:cs typeface="Arial" panose="020B0604020202020204" pitchFamily="34" charset="0"/>
              </a:rPr>
              <a:t>De-escalation</a:t>
            </a:r>
          </a:p>
          <a:p>
            <a:pPr>
              <a:lnSpc>
                <a:spcPct val="90000"/>
              </a:lnSpc>
              <a:spcBef>
                <a:spcPct val="0"/>
              </a:spcBef>
              <a:buFontTx/>
              <a:buNone/>
            </a:pPr>
            <a:r>
              <a:rPr lang="en-US" sz="2400" dirty="0" smtClean="0">
                <a:solidFill>
                  <a:schemeClr val="bg1"/>
                </a:solidFill>
                <a:latin typeface="Arial" panose="020B0604020202020204" pitchFamily="34" charset="0"/>
                <a:ea typeface="ＭＳ Ｐゴシック" pitchFamily="34" charset="-128"/>
                <a:cs typeface="Arial" panose="020B0604020202020204" pitchFamily="34" charset="0"/>
              </a:rPr>
              <a:t>Mental state examination</a:t>
            </a:r>
            <a:endParaRPr lang="en-US" sz="2400" dirty="0" smtClean="0">
              <a:solidFill>
                <a:schemeClr val="bg1"/>
              </a:solidFill>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transition spd="med">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outcomes</a:t>
            </a:r>
            <a:endParaRPr lang="en-GB" dirty="0"/>
          </a:p>
        </p:txBody>
      </p:sp>
      <p:sp>
        <p:nvSpPr>
          <p:cNvPr id="5" name="Content Placeholder 4"/>
          <p:cNvSpPr>
            <a:spLocks noGrp="1"/>
          </p:cNvSpPr>
          <p:nvPr>
            <p:ph idx="1"/>
          </p:nvPr>
        </p:nvSpPr>
        <p:spPr/>
        <p:txBody>
          <a:bodyPr/>
          <a:lstStyle/>
          <a:p>
            <a:pPr marL="0" indent="0">
              <a:buNone/>
            </a:pPr>
            <a:r>
              <a:rPr lang="en-GB" dirty="0"/>
              <a:t>By the end of this session in small groups you will have:</a:t>
            </a:r>
          </a:p>
          <a:p>
            <a:r>
              <a:rPr lang="en-GB" dirty="0"/>
              <a:t>performed a </a:t>
            </a:r>
            <a:r>
              <a:rPr lang="en-GB" dirty="0" smtClean="0"/>
              <a:t>mental state examination</a:t>
            </a:r>
          </a:p>
          <a:p>
            <a:r>
              <a:rPr lang="en-GB" dirty="0"/>
              <a:t>c</a:t>
            </a:r>
            <a:r>
              <a:rPr lang="en-GB" dirty="0" smtClean="0"/>
              <a:t>ommunicated your findings to </a:t>
            </a:r>
            <a:r>
              <a:rPr lang="en-GB" dirty="0"/>
              <a:t>a colleague </a:t>
            </a:r>
            <a:r>
              <a:rPr lang="en-GB" dirty="0" smtClean="0"/>
              <a:t>using a structured approach</a:t>
            </a:r>
            <a:endParaRPr lang="en-GB" dirty="0"/>
          </a:p>
        </p:txBody>
      </p:sp>
      <p:pic>
        <p:nvPicPr>
          <p:cNvPr id="2" name="Picture 1"/>
          <p:cNvPicPr>
            <a:picLocks noChangeAspect="1"/>
          </p:cNvPicPr>
          <p:nvPr/>
        </p:nvPicPr>
        <p:blipFill>
          <a:blip r:embed="rId3"/>
          <a:stretch>
            <a:fillRect/>
          </a:stretch>
        </p:blipFill>
        <p:spPr>
          <a:xfrm>
            <a:off x="1259632" y="3501008"/>
            <a:ext cx="7550654" cy="2248320"/>
          </a:xfrm>
          <a:prstGeom prst="rect">
            <a:avLst/>
          </a:prstGeom>
        </p:spPr>
      </p:pic>
    </p:spTree>
    <p:extLst>
      <p:ext uri="{BB962C8B-B14F-4D97-AF65-F5344CB8AC3E}">
        <p14:creationId xmlns:p14="http://schemas.microsoft.com/office/powerpoint/2010/main" val="2198200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a:t>
            </a:r>
            <a:endParaRPr lang="en-GB" dirty="0"/>
          </a:p>
        </p:txBody>
      </p:sp>
      <p:sp>
        <p:nvSpPr>
          <p:cNvPr id="7" name="TextBox 6"/>
          <p:cNvSpPr txBox="1"/>
          <p:nvPr/>
        </p:nvSpPr>
        <p:spPr>
          <a:xfrm>
            <a:off x="2627784" y="1436583"/>
            <a:ext cx="4824536" cy="1200329"/>
          </a:xfrm>
          <a:prstGeom prst="rect">
            <a:avLst/>
          </a:prstGeom>
          <a:noFill/>
        </p:spPr>
        <p:txBody>
          <a:bodyPr wrap="square" rtlCol="0">
            <a:spAutoFit/>
          </a:bodyPr>
          <a:lstStyle/>
          <a:p>
            <a:r>
              <a:rPr lang="en-US" dirty="0" smtClean="0"/>
              <a:t>The patient has </a:t>
            </a:r>
            <a:r>
              <a:rPr lang="en-US" dirty="0"/>
              <a:t>been brought to A&amp;E by the ambulance having had a panic attack in the town square.</a:t>
            </a:r>
            <a:endParaRPr lang="en-GB" dirty="0"/>
          </a:p>
        </p:txBody>
      </p:sp>
      <p:sp>
        <p:nvSpPr>
          <p:cNvPr id="8" name="TextBox 7"/>
          <p:cNvSpPr txBox="1"/>
          <p:nvPr/>
        </p:nvSpPr>
        <p:spPr>
          <a:xfrm>
            <a:off x="642636" y="3284984"/>
            <a:ext cx="7961812" cy="1200329"/>
          </a:xfrm>
          <a:prstGeom prst="rect">
            <a:avLst/>
          </a:prstGeom>
          <a:solidFill>
            <a:srgbClr val="2F70C8"/>
          </a:solidFill>
        </p:spPr>
        <p:txBody>
          <a:bodyPr wrap="square" rtlCol="0">
            <a:spAutoFit/>
          </a:bodyPr>
          <a:lstStyle/>
          <a:p>
            <a:r>
              <a:rPr lang="en-GB" dirty="0" smtClean="0">
                <a:solidFill>
                  <a:schemeClr val="bg1"/>
                </a:solidFill>
              </a:rPr>
              <a:t>In </a:t>
            </a:r>
            <a:r>
              <a:rPr lang="en-GB" dirty="0" smtClean="0">
                <a:solidFill>
                  <a:schemeClr val="bg1"/>
                </a:solidFill>
              </a:rPr>
              <a:t>breakout rooms </a:t>
            </a:r>
            <a:r>
              <a:rPr lang="en-GB" dirty="0" smtClean="0">
                <a:solidFill>
                  <a:schemeClr val="bg1"/>
                </a:solidFill>
              </a:rPr>
              <a:t>– complete the patient’s mental state examination </a:t>
            </a:r>
            <a:r>
              <a:rPr lang="en-GB" dirty="0" smtClean="0">
                <a:solidFill>
                  <a:schemeClr val="bg1"/>
                </a:solidFill>
              </a:rPr>
              <a:t>and when asked by instructors prepare and deliver a structured handover using SBAR and </a:t>
            </a:r>
            <a:r>
              <a:rPr lang="en-GB" dirty="0" err="1" smtClean="0">
                <a:solidFill>
                  <a:schemeClr val="bg1"/>
                </a:solidFill>
              </a:rPr>
              <a:t>Maudsley</a:t>
            </a:r>
            <a:endParaRPr lang="en-GB"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73112"/>
            <a:ext cx="1607816" cy="160781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396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endParaRPr lang="en-GB">
              <a:latin typeface="Arial" panose="020B0604020202020204" pitchFamily="34" charset="0"/>
              <a:cs typeface="Arial" panose="020B0604020202020204" pitchFamily="34" charset="0"/>
            </a:endParaRPr>
          </a:p>
        </p:txBody>
      </p:sp>
      <p:sp>
        <p:nvSpPr>
          <p:cNvPr id="15363" name="Rectangle 2"/>
          <p:cNvSpPr>
            <a:spLocks noGrp="1" noChangeArrowheads="1"/>
          </p:cNvSpPr>
          <p:nvPr>
            <p:ph type="ctrTitle" sz="quarter"/>
          </p:nvPr>
        </p:nvSpPr>
        <p:spPr bwMode="auto">
          <a:xfrm>
            <a:off x="755650" y="1730375"/>
            <a:ext cx="7418388" cy="977900"/>
          </a:xfrm>
          <a:prstGeom prst="rect">
            <a:avLst/>
          </a:prstGeom>
          <a:noFill/>
          <a:ln>
            <a:miter lim="800000"/>
            <a:headEnd/>
            <a:tailEnd/>
          </a:ln>
        </p:spPr>
        <p:txBody>
          <a:bodyPr wrap="none"/>
          <a:lstStyle/>
          <a:p>
            <a:pPr algn="l"/>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Acute Psychiatric Emergencies </a:t>
            </a:r>
            <a:b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b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r>
              <a:rPr lang="en-US" sz="3600" b="1" dirty="0" err="1" smtClean="0">
                <a:solidFill>
                  <a:schemeClr val="bg1"/>
                </a:solidFill>
                <a:latin typeface="Arial" panose="020B0604020202020204" pitchFamily="34" charset="0"/>
                <a:ea typeface="ＭＳ Ｐゴシック" pitchFamily="34" charset="-128"/>
                <a:cs typeface="Arial" panose="020B0604020202020204" pitchFamily="34" charset="0"/>
              </a:rPr>
              <a:t>APEx</a:t>
            </a: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p>
        </p:txBody>
      </p:sp>
      <p:sp>
        <p:nvSpPr>
          <p:cNvPr id="15364" name="Rectangle 3"/>
          <p:cNvSpPr>
            <a:spLocks noGrp="1" noChangeArrowheads="1"/>
          </p:cNvSpPr>
          <p:nvPr>
            <p:ph type="subTitle" sz="quarter" idx="4294967295"/>
          </p:nvPr>
        </p:nvSpPr>
        <p:spPr bwMode="auto">
          <a:xfrm>
            <a:off x="790575" y="3166294"/>
            <a:ext cx="5221288" cy="766762"/>
          </a:xfrm>
          <a:prstGeom prst="rect">
            <a:avLst/>
          </a:prstGeom>
          <a:noFill/>
          <a:ln>
            <a:miter lim="800000"/>
            <a:headEnd/>
            <a:tailEnd/>
          </a:ln>
        </p:spPr>
        <p:txBody>
          <a:bodyPr wrap="none"/>
          <a:lstStyle/>
          <a:p>
            <a:pPr>
              <a:lnSpc>
                <a:spcPct val="90000"/>
              </a:lnSpc>
              <a:spcBef>
                <a:spcPct val="0"/>
              </a:spcBef>
              <a:buFontTx/>
              <a:buNone/>
            </a:pPr>
            <a:r>
              <a:rPr lang="en-US" sz="2400" dirty="0" smtClean="0">
                <a:solidFill>
                  <a:schemeClr val="bg1"/>
                </a:solidFill>
                <a:latin typeface="Arial" panose="020B0604020202020204" pitchFamily="34" charset="0"/>
                <a:ea typeface="ＭＳ Ｐゴシック" pitchFamily="34" charset="-128"/>
                <a:cs typeface="Arial" panose="020B0604020202020204" pitchFamily="34" charset="0"/>
              </a:rPr>
              <a:t>Self harm risk assessment</a:t>
            </a:r>
          </a:p>
        </p:txBody>
      </p:sp>
    </p:spTree>
    <p:extLst>
      <p:ext uri="{BB962C8B-B14F-4D97-AF65-F5344CB8AC3E}">
        <p14:creationId xmlns:p14="http://schemas.microsoft.com/office/powerpoint/2010/main" val="2092429477"/>
      </p:ext>
    </p:extLst>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outcomes</a:t>
            </a:r>
            <a:endParaRPr lang="en-GB" dirty="0"/>
          </a:p>
        </p:txBody>
      </p:sp>
      <p:sp>
        <p:nvSpPr>
          <p:cNvPr id="5" name="Content Placeholder 4"/>
          <p:cNvSpPr>
            <a:spLocks noGrp="1"/>
          </p:cNvSpPr>
          <p:nvPr>
            <p:ph idx="1"/>
          </p:nvPr>
        </p:nvSpPr>
        <p:spPr/>
        <p:txBody>
          <a:bodyPr/>
          <a:lstStyle/>
          <a:p>
            <a:pPr marL="0" indent="0">
              <a:buNone/>
            </a:pPr>
            <a:r>
              <a:rPr lang="en-GB" dirty="0"/>
              <a:t>By the end of this session </a:t>
            </a:r>
            <a:r>
              <a:rPr lang="en-GB" dirty="0" smtClean="0"/>
              <a:t>in small groups you </a:t>
            </a:r>
            <a:r>
              <a:rPr lang="en-GB" dirty="0"/>
              <a:t>will </a:t>
            </a:r>
            <a:r>
              <a:rPr lang="en-GB" dirty="0" smtClean="0"/>
              <a:t>have:</a:t>
            </a:r>
          </a:p>
          <a:p>
            <a:r>
              <a:rPr lang="en-GB" dirty="0"/>
              <a:t>p</a:t>
            </a:r>
            <a:r>
              <a:rPr lang="en-GB" dirty="0" smtClean="0"/>
              <a:t>erformed a self-harm risk assessment, including an AEIO Unified Assessment and a full focused conversational psychosocial history</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86"/>
          <a:stretch/>
        </p:blipFill>
        <p:spPr>
          <a:xfrm>
            <a:off x="179512" y="3832526"/>
            <a:ext cx="5447956" cy="2477337"/>
          </a:xfrm>
          <a:prstGeom prst="rect">
            <a:avLst/>
          </a:prstGeom>
        </p:spPr>
      </p:pic>
      <p:pic>
        <p:nvPicPr>
          <p:cNvPr id="2" name="Picture 1"/>
          <p:cNvPicPr>
            <a:picLocks noChangeAspect="1"/>
          </p:cNvPicPr>
          <p:nvPr/>
        </p:nvPicPr>
        <p:blipFill rotWithShape="1">
          <a:blip r:embed="rId4"/>
          <a:srcRect l="60096" b="42802"/>
          <a:stretch/>
        </p:blipFill>
        <p:spPr>
          <a:xfrm>
            <a:off x="5647850" y="4869703"/>
            <a:ext cx="3374190" cy="14401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Michal</a:t>
            </a:r>
            <a:endParaRPr lang="en-GB" dirty="0"/>
          </a:p>
        </p:txBody>
      </p:sp>
      <p:pic>
        <p:nvPicPr>
          <p:cNvPr id="5" name="Picture 4"/>
          <p:cNvPicPr>
            <a:picLocks noChangeAspect="1"/>
          </p:cNvPicPr>
          <p:nvPr/>
        </p:nvPicPr>
        <p:blipFill>
          <a:blip r:embed="rId3"/>
          <a:stretch>
            <a:fillRect/>
          </a:stretch>
        </p:blipFill>
        <p:spPr>
          <a:xfrm>
            <a:off x="724988" y="1830214"/>
            <a:ext cx="1614764" cy="1886818"/>
          </a:xfrm>
          <a:prstGeom prst="rect">
            <a:avLst/>
          </a:prstGeom>
        </p:spPr>
      </p:pic>
      <p:sp>
        <p:nvSpPr>
          <p:cNvPr id="7" name="TextBox 6"/>
          <p:cNvSpPr txBox="1"/>
          <p:nvPr/>
        </p:nvSpPr>
        <p:spPr>
          <a:xfrm>
            <a:off x="3131840" y="2348880"/>
            <a:ext cx="4824536" cy="1200329"/>
          </a:xfrm>
          <a:prstGeom prst="rect">
            <a:avLst/>
          </a:prstGeom>
          <a:noFill/>
        </p:spPr>
        <p:txBody>
          <a:bodyPr wrap="square" rtlCol="0">
            <a:spAutoFit/>
          </a:bodyPr>
          <a:lstStyle/>
          <a:p>
            <a:r>
              <a:rPr lang="en-GB" dirty="0" smtClean="0"/>
              <a:t>Michal is a 42 year old Polish man who jumped 40 feet from scaffolding</a:t>
            </a:r>
            <a:endParaRPr lang="en-GB" dirty="0"/>
          </a:p>
        </p:txBody>
      </p:sp>
      <p:sp>
        <p:nvSpPr>
          <p:cNvPr id="8" name="TextBox 7"/>
          <p:cNvSpPr txBox="1"/>
          <p:nvPr/>
        </p:nvSpPr>
        <p:spPr>
          <a:xfrm>
            <a:off x="542108" y="1143589"/>
            <a:ext cx="7961812" cy="461665"/>
          </a:xfrm>
          <a:prstGeom prst="rect">
            <a:avLst/>
          </a:prstGeom>
          <a:solidFill>
            <a:srgbClr val="2F70C8"/>
          </a:solidFill>
        </p:spPr>
        <p:txBody>
          <a:bodyPr wrap="square" rtlCol="0">
            <a:spAutoFit/>
          </a:bodyPr>
          <a:lstStyle/>
          <a:p>
            <a:r>
              <a:rPr lang="en-GB" dirty="0" smtClean="0">
                <a:solidFill>
                  <a:schemeClr val="bg1"/>
                </a:solidFill>
              </a:rPr>
              <a:t>Let’s return to Michal’s case</a:t>
            </a:r>
            <a:endParaRPr lang="en-GB" dirty="0">
              <a:solidFill>
                <a:schemeClr val="bg1"/>
              </a:solidFill>
            </a:endParaRPr>
          </a:p>
        </p:txBody>
      </p:sp>
      <p:sp>
        <p:nvSpPr>
          <p:cNvPr id="10" name="TextBox 9"/>
          <p:cNvSpPr txBox="1"/>
          <p:nvPr/>
        </p:nvSpPr>
        <p:spPr>
          <a:xfrm>
            <a:off x="591094" y="3789040"/>
            <a:ext cx="7961812" cy="1569660"/>
          </a:xfrm>
          <a:prstGeom prst="rect">
            <a:avLst/>
          </a:prstGeom>
          <a:solidFill>
            <a:srgbClr val="2F70C8"/>
          </a:solidFill>
        </p:spPr>
        <p:txBody>
          <a:bodyPr wrap="square" rtlCol="0">
            <a:spAutoFit/>
          </a:bodyPr>
          <a:lstStyle/>
          <a:p>
            <a:r>
              <a:rPr lang="en-GB" dirty="0" smtClean="0">
                <a:solidFill>
                  <a:schemeClr val="bg1"/>
                </a:solidFill>
              </a:rPr>
              <a:t>Review the AEIO Unified Assessment you completed during the Overdose and self-harm lecture and then working in </a:t>
            </a:r>
            <a:r>
              <a:rPr lang="en-GB" dirty="0" smtClean="0">
                <a:solidFill>
                  <a:schemeClr val="bg1"/>
                </a:solidFill>
              </a:rPr>
              <a:t>four</a:t>
            </a:r>
            <a:r>
              <a:rPr lang="en-GB" dirty="0" smtClean="0">
                <a:solidFill>
                  <a:schemeClr val="bg1"/>
                </a:solidFill>
              </a:rPr>
              <a:t>s </a:t>
            </a:r>
            <a:r>
              <a:rPr lang="en-GB" dirty="0" smtClean="0">
                <a:solidFill>
                  <a:schemeClr val="bg1"/>
                </a:solidFill>
              </a:rPr>
              <a:t>you will explore the focused conversational psychosocial history …</a:t>
            </a:r>
            <a:endParaRPr lang="en-GB" dirty="0">
              <a:solidFill>
                <a:schemeClr val="bg1"/>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666" t="15065" r="5666" b="15065"/>
          <a:stretch/>
        </p:blipFill>
        <p:spPr>
          <a:xfrm>
            <a:off x="3131839" y="5445224"/>
            <a:ext cx="3255897" cy="1001815"/>
          </a:xfrm>
          <a:prstGeom prst="rect">
            <a:avLst/>
          </a:prstGeom>
        </p:spPr>
      </p:pic>
    </p:spTree>
    <p:extLst>
      <p:ext uri="{BB962C8B-B14F-4D97-AF65-F5344CB8AC3E}">
        <p14:creationId xmlns:p14="http://schemas.microsoft.com/office/powerpoint/2010/main" val="1043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endParaRPr lang="en-GB">
              <a:latin typeface="Arial" panose="020B0604020202020204" pitchFamily="34" charset="0"/>
              <a:cs typeface="Arial" panose="020B0604020202020204" pitchFamily="34" charset="0"/>
            </a:endParaRPr>
          </a:p>
        </p:txBody>
      </p:sp>
      <p:sp>
        <p:nvSpPr>
          <p:cNvPr id="15363" name="Rectangle 2"/>
          <p:cNvSpPr>
            <a:spLocks noGrp="1" noChangeArrowheads="1"/>
          </p:cNvSpPr>
          <p:nvPr>
            <p:ph type="ctrTitle" sz="quarter"/>
          </p:nvPr>
        </p:nvSpPr>
        <p:spPr bwMode="auto">
          <a:xfrm>
            <a:off x="755650" y="1730375"/>
            <a:ext cx="7418388" cy="977900"/>
          </a:xfrm>
          <a:prstGeom prst="rect">
            <a:avLst/>
          </a:prstGeom>
          <a:noFill/>
          <a:ln>
            <a:miter lim="800000"/>
            <a:headEnd/>
            <a:tailEnd/>
          </a:ln>
        </p:spPr>
        <p:txBody>
          <a:bodyPr wrap="none"/>
          <a:lstStyle/>
          <a:p>
            <a:pPr algn="l"/>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Acute Psychiatric Emergencies </a:t>
            </a:r>
            <a:b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b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r>
              <a:rPr lang="en-US" sz="3600" b="1" dirty="0" err="1" smtClean="0">
                <a:solidFill>
                  <a:schemeClr val="bg1"/>
                </a:solidFill>
                <a:latin typeface="Arial" panose="020B0604020202020204" pitchFamily="34" charset="0"/>
                <a:ea typeface="ＭＳ Ｐゴシック" pitchFamily="34" charset="-128"/>
                <a:cs typeface="Arial" panose="020B0604020202020204" pitchFamily="34" charset="0"/>
              </a:rPr>
              <a:t>APEx</a:t>
            </a: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p>
        </p:txBody>
      </p:sp>
      <p:sp>
        <p:nvSpPr>
          <p:cNvPr id="15364" name="Rectangle 3"/>
          <p:cNvSpPr>
            <a:spLocks noGrp="1" noChangeArrowheads="1"/>
          </p:cNvSpPr>
          <p:nvPr>
            <p:ph type="subTitle" sz="quarter" idx="4294967295"/>
          </p:nvPr>
        </p:nvSpPr>
        <p:spPr bwMode="auto">
          <a:xfrm>
            <a:off x="790575" y="3166294"/>
            <a:ext cx="5221288" cy="766762"/>
          </a:xfrm>
          <a:prstGeom prst="rect">
            <a:avLst/>
          </a:prstGeom>
          <a:noFill/>
          <a:ln>
            <a:miter lim="800000"/>
            <a:headEnd/>
            <a:tailEnd/>
          </a:ln>
        </p:spPr>
        <p:txBody>
          <a:bodyPr wrap="none"/>
          <a:lstStyle/>
          <a:p>
            <a:pPr>
              <a:lnSpc>
                <a:spcPct val="90000"/>
              </a:lnSpc>
              <a:spcBef>
                <a:spcPct val="0"/>
              </a:spcBef>
              <a:buFontTx/>
              <a:buNone/>
            </a:pPr>
            <a:r>
              <a:rPr lang="en-US" sz="2400" dirty="0" smtClean="0">
                <a:solidFill>
                  <a:schemeClr val="bg1"/>
                </a:solidFill>
                <a:latin typeface="Arial" panose="020B0604020202020204" pitchFamily="34" charset="0"/>
                <a:ea typeface="ＭＳ Ｐゴシック" pitchFamily="34" charset="-128"/>
                <a:cs typeface="Arial" panose="020B0604020202020204" pitchFamily="34" charset="0"/>
              </a:rPr>
              <a:t>De-escalation </a:t>
            </a:r>
          </a:p>
        </p:txBody>
      </p:sp>
    </p:spTree>
    <p:extLst>
      <p:ext uri="{BB962C8B-B14F-4D97-AF65-F5344CB8AC3E}">
        <p14:creationId xmlns:p14="http://schemas.microsoft.com/office/powerpoint/2010/main" val="3204768250"/>
      </p:ext>
    </p:extLst>
  </p:cSld>
  <p:clrMapOvr>
    <a:masterClrMapping/>
  </p:clrMapOvr>
  <p:transition spd="med">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outcomes</a:t>
            </a:r>
            <a:endParaRPr lang="en-GB" dirty="0"/>
          </a:p>
        </p:txBody>
      </p:sp>
      <p:sp>
        <p:nvSpPr>
          <p:cNvPr id="5" name="Content Placeholder 4"/>
          <p:cNvSpPr>
            <a:spLocks noGrp="1"/>
          </p:cNvSpPr>
          <p:nvPr>
            <p:ph idx="1"/>
          </p:nvPr>
        </p:nvSpPr>
        <p:spPr/>
        <p:txBody>
          <a:bodyPr/>
          <a:lstStyle/>
          <a:p>
            <a:pPr marL="0" indent="0">
              <a:buNone/>
            </a:pPr>
            <a:r>
              <a:rPr lang="en-GB" dirty="0"/>
              <a:t>By the end of this session you will </a:t>
            </a:r>
            <a:r>
              <a:rPr lang="en-GB" dirty="0" smtClean="0"/>
              <a:t>have:</a:t>
            </a:r>
          </a:p>
          <a:p>
            <a:r>
              <a:rPr lang="en-GB" dirty="0" smtClean="0"/>
              <a:t>recognised </a:t>
            </a:r>
            <a:r>
              <a:rPr lang="en-GB" dirty="0"/>
              <a:t>when </a:t>
            </a:r>
            <a:r>
              <a:rPr lang="en-GB" dirty="0" smtClean="0"/>
              <a:t>de-escalation techniques can be employed</a:t>
            </a:r>
            <a:endParaRPr lang="en-GB" dirty="0"/>
          </a:p>
          <a:p>
            <a:r>
              <a:rPr lang="en-GB" dirty="0" smtClean="0"/>
              <a:t>assessed the requirement for rapid tranquilisation</a:t>
            </a:r>
          </a:p>
          <a:p>
            <a:r>
              <a:rPr lang="en-GB" dirty="0"/>
              <a:t>i</a:t>
            </a:r>
            <a:r>
              <a:rPr lang="en-GB" dirty="0" smtClean="0"/>
              <a:t>dentified the risks associated with rapid tranquilisation</a:t>
            </a:r>
            <a:endParaRPr lang="en-GB" dirty="0"/>
          </a:p>
        </p:txBody>
      </p:sp>
      <p:pic>
        <p:nvPicPr>
          <p:cNvPr id="2" name="Picture 1"/>
          <p:cNvPicPr>
            <a:picLocks noChangeAspect="1"/>
          </p:cNvPicPr>
          <p:nvPr/>
        </p:nvPicPr>
        <p:blipFill>
          <a:blip r:embed="rId3"/>
          <a:stretch>
            <a:fillRect/>
          </a:stretch>
        </p:blipFill>
        <p:spPr>
          <a:xfrm>
            <a:off x="3961481" y="4149080"/>
            <a:ext cx="4752233" cy="2158918"/>
          </a:xfrm>
          <a:prstGeom prst="rect">
            <a:avLst/>
          </a:prstGeom>
        </p:spPr>
      </p:pic>
    </p:spTree>
    <p:extLst>
      <p:ext uri="{BB962C8B-B14F-4D97-AF65-F5344CB8AC3E}">
        <p14:creationId xmlns:p14="http://schemas.microsoft.com/office/powerpoint/2010/main" val="189860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Declan</a:t>
            </a:r>
            <a:endParaRPr lang="en-GB" dirty="0"/>
          </a:p>
        </p:txBody>
      </p:sp>
      <p:sp>
        <p:nvSpPr>
          <p:cNvPr id="4" name="TextBox 3"/>
          <p:cNvSpPr txBox="1"/>
          <p:nvPr/>
        </p:nvSpPr>
        <p:spPr>
          <a:xfrm>
            <a:off x="2771800" y="361980"/>
            <a:ext cx="6059016" cy="3785652"/>
          </a:xfrm>
          <a:prstGeom prst="rect">
            <a:avLst/>
          </a:prstGeom>
          <a:noFill/>
        </p:spPr>
        <p:txBody>
          <a:bodyPr wrap="square" rtlCol="0">
            <a:spAutoFit/>
          </a:bodyPr>
          <a:lstStyle/>
          <a:p>
            <a:pPr algn="l"/>
            <a:r>
              <a:rPr lang="en-GB" dirty="0" smtClean="0"/>
              <a:t>Declan has been brought into the department by police after a domestic incident. He </a:t>
            </a:r>
            <a:r>
              <a:rPr lang="en-GB" dirty="0"/>
              <a:t>h</a:t>
            </a:r>
            <a:r>
              <a:rPr lang="en-GB" dirty="0" smtClean="0"/>
              <a:t>as threatening to kill his wife because neighbours were telling him that she was poisoning him. </a:t>
            </a:r>
          </a:p>
          <a:p>
            <a:pPr algn="l"/>
            <a:endParaRPr lang="en-GB" dirty="0"/>
          </a:p>
          <a:p>
            <a:pPr algn="l"/>
            <a:r>
              <a:rPr lang="en-GB" dirty="0" smtClean="0"/>
              <a:t>You ask Declan to sit down, but he is unable to remain seated and paces around the room.  He wants to leave the department and go home to kill her now.</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628800"/>
            <a:ext cx="1661633" cy="24928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8092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Summary</a:t>
            </a:r>
            <a:endParaRPr lang="en-GB" dirty="0"/>
          </a:p>
        </p:txBody>
      </p:sp>
      <p:sp>
        <p:nvSpPr>
          <p:cNvPr id="4" name="Content Placeholder 3"/>
          <p:cNvSpPr>
            <a:spLocks noGrp="1"/>
          </p:cNvSpPr>
          <p:nvPr>
            <p:ph idx="1"/>
          </p:nvPr>
        </p:nvSpPr>
        <p:spPr>
          <a:xfrm>
            <a:off x="467544" y="1038746"/>
            <a:ext cx="8229600" cy="4478485"/>
          </a:xfrm>
        </p:spPr>
        <p:txBody>
          <a:bodyPr/>
          <a:lstStyle/>
          <a:p>
            <a:r>
              <a:rPr lang="en-GB" dirty="0" smtClean="0"/>
              <a:t>De-escalation is always a combination of psychological, environmental techniques +/- RT.</a:t>
            </a:r>
          </a:p>
          <a:p>
            <a:r>
              <a:rPr lang="en-GB" dirty="0" smtClean="0"/>
              <a:t>Aim for ECG, bloods, physical exam as early as possible if there is a chance the patient may later require RT.</a:t>
            </a:r>
          </a:p>
          <a:p>
            <a:r>
              <a:rPr lang="en-GB" dirty="0" smtClean="0"/>
              <a:t>Consider staff and patient safety at all times.</a:t>
            </a:r>
          </a:p>
          <a:p>
            <a:r>
              <a:rPr lang="en-GB" dirty="0" smtClean="0"/>
              <a:t>Offer oral and use low doses.</a:t>
            </a:r>
          </a:p>
          <a:p>
            <a:r>
              <a:rPr lang="en-GB" dirty="0" smtClean="0"/>
              <a:t>Aim is for the patient to be calm and able to converse rather than impaired conscious level.</a:t>
            </a:r>
          </a:p>
          <a:p>
            <a:endParaRPr lang="en-GB" dirty="0"/>
          </a:p>
        </p:txBody>
      </p:sp>
    </p:spTree>
    <p:extLst>
      <p:ext uri="{BB962C8B-B14F-4D97-AF65-F5344CB8AC3E}">
        <p14:creationId xmlns:p14="http://schemas.microsoft.com/office/powerpoint/2010/main" val="193709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endParaRPr lang="en-GB" dirty="0">
              <a:latin typeface="Arial" panose="020B0604020202020204" pitchFamily="34" charset="0"/>
              <a:cs typeface="Arial" panose="020B0604020202020204" pitchFamily="34" charset="0"/>
            </a:endParaRPr>
          </a:p>
        </p:txBody>
      </p:sp>
      <p:sp>
        <p:nvSpPr>
          <p:cNvPr id="15363" name="Rectangle 2"/>
          <p:cNvSpPr>
            <a:spLocks noGrp="1" noChangeArrowheads="1"/>
          </p:cNvSpPr>
          <p:nvPr>
            <p:ph type="ctrTitle" sz="quarter"/>
          </p:nvPr>
        </p:nvSpPr>
        <p:spPr bwMode="auto">
          <a:xfrm>
            <a:off x="755650" y="1730375"/>
            <a:ext cx="7418388" cy="977900"/>
          </a:xfrm>
          <a:prstGeom prst="rect">
            <a:avLst/>
          </a:prstGeom>
          <a:noFill/>
          <a:ln>
            <a:miter lim="800000"/>
            <a:headEnd/>
            <a:tailEnd/>
          </a:ln>
        </p:spPr>
        <p:txBody>
          <a:bodyPr wrap="none"/>
          <a:lstStyle/>
          <a:p>
            <a:pPr algn="l"/>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Acute Psychiatric Emergencies </a:t>
            </a:r>
            <a:b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b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r>
              <a:rPr lang="en-US" sz="3600" b="1" dirty="0" err="1" smtClean="0">
                <a:solidFill>
                  <a:schemeClr val="bg1"/>
                </a:solidFill>
                <a:latin typeface="Arial" panose="020B0604020202020204" pitchFamily="34" charset="0"/>
                <a:ea typeface="ＭＳ Ｐゴシック" pitchFamily="34" charset="-128"/>
                <a:cs typeface="Arial" panose="020B0604020202020204" pitchFamily="34" charset="0"/>
              </a:rPr>
              <a:t>APEx</a:t>
            </a:r>
            <a:r>
              <a:rPr lang="en-US" sz="3600" b="1" dirty="0" smtClean="0">
                <a:solidFill>
                  <a:schemeClr val="bg1"/>
                </a:solidFill>
                <a:latin typeface="Arial" panose="020B0604020202020204" pitchFamily="34" charset="0"/>
                <a:ea typeface="ＭＳ Ｐゴシック" pitchFamily="34" charset="-128"/>
                <a:cs typeface="Arial" panose="020B0604020202020204" pitchFamily="34" charset="0"/>
              </a:rPr>
              <a:t>)</a:t>
            </a:r>
          </a:p>
        </p:txBody>
      </p:sp>
      <p:sp>
        <p:nvSpPr>
          <p:cNvPr id="15364" name="Rectangle 3"/>
          <p:cNvSpPr>
            <a:spLocks noGrp="1" noChangeArrowheads="1"/>
          </p:cNvSpPr>
          <p:nvPr>
            <p:ph type="subTitle" sz="quarter" idx="4294967295"/>
          </p:nvPr>
        </p:nvSpPr>
        <p:spPr bwMode="auto">
          <a:xfrm>
            <a:off x="790575" y="3166294"/>
            <a:ext cx="5221288" cy="766762"/>
          </a:xfrm>
          <a:prstGeom prst="rect">
            <a:avLst/>
          </a:prstGeom>
          <a:noFill/>
          <a:ln>
            <a:miter lim="800000"/>
            <a:headEnd/>
            <a:tailEnd/>
          </a:ln>
        </p:spPr>
        <p:txBody>
          <a:bodyPr wrap="none"/>
          <a:lstStyle/>
          <a:p>
            <a:pPr>
              <a:lnSpc>
                <a:spcPct val="90000"/>
              </a:lnSpc>
              <a:spcBef>
                <a:spcPct val="0"/>
              </a:spcBef>
              <a:buFontTx/>
              <a:buNone/>
            </a:pPr>
            <a:r>
              <a:rPr lang="en-US" sz="2400" dirty="0" smtClean="0">
                <a:solidFill>
                  <a:schemeClr val="bg1"/>
                </a:solidFill>
                <a:latin typeface="Arial" panose="020B0604020202020204" pitchFamily="34" charset="0"/>
                <a:ea typeface="ＭＳ Ｐゴシック" pitchFamily="34" charset="-128"/>
                <a:cs typeface="Arial" panose="020B0604020202020204" pitchFamily="34" charset="0"/>
              </a:rPr>
              <a:t>Mental state examination</a:t>
            </a:r>
          </a:p>
        </p:txBody>
      </p:sp>
    </p:spTree>
    <p:extLst>
      <p:ext uri="{BB962C8B-B14F-4D97-AF65-F5344CB8AC3E}">
        <p14:creationId xmlns:p14="http://schemas.microsoft.com/office/powerpoint/2010/main" val="4124938800"/>
      </p:ext>
    </p:extLst>
  </p:cSld>
  <p:clrMapOvr>
    <a:masterClrMapping/>
  </p:clrMapOvr>
  <p:transition spd="med">
    <p:cut/>
  </p:transition>
  <p:timing>
    <p:tnLst>
      <p:par>
        <p:cTn id="1" dur="indefinite" restart="never" nodeType="tmRoot"/>
      </p:par>
    </p:tnLst>
  </p:timing>
</p:sld>
</file>

<file path=ppt/theme/theme1.xml><?xml version="1.0" encoding="utf-8"?>
<a:theme xmlns:a="http://schemas.openxmlformats.org/drawingml/2006/main" name="ALSG Slide Se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4A5D099E4EE84A935E22CC565B91A6" ma:contentTypeVersion="5" ma:contentTypeDescription="Create a new document." ma:contentTypeScope="" ma:versionID="57439d61c17c1fcb62167f3c006baf2b">
  <xsd:schema xmlns:xsd="http://www.w3.org/2001/XMLSchema" xmlns:xs="http://www.w3.org/2001/XMLSchema" xmlns:p="http://schemas.microsoft.com/office/2006/metadata/properties" xmlns:ns2="6e04ddc1-827e-4d47-937f-07a5dab2bcf6" targetNamespace="http://schemas.microsoft.com/office/2006/metadata/properties" ma:root="true" ma:fieldsID="1f48af7374bff5ddaccba882547cecf3" ns2:_="">
    <xsd:import namespace="6e04ddc1-827e-4d47-937f-07a5dab2bc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4ddc1-827e-4d47-937f-07a5dab2bc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7E386A-003B-4208-866C-94CE99D9AE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4ddc1-827e-4d47-937f-07a5dab2b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C81266-58F3-45AC-B736-3A3A0CF1AA24}">
  <ds:schemaRefs>
    <ds:schemaRef ds:uri="http://purl.org/dc/elements/1.1/"/>
    <ds:schemaRef ds:uri="http://schemas.microsoft.com/office/2006/metadata/properties"/>
    <ds:schemaRef ds:uri="6e04ddc1-827e-4d47-937f-07a5dab2bcf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6F19525-A003-49B1-828D-7CC3D0AEC5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ALSG Slide Set Template</Template>
  <TotalTime>876</TotalTime>
  <Words>671</Words>
  <Application>Microsoft Office PowerPoint</Application>
  <PresentationFormat>On-screen Show (4:3)</PresentationFormat>
  <Paragraphs>70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Tahoma</vt:lpstr>
      <vt:lpstr>Times</vt:lpstr>
      <vt:lpstr>ALSG Slide Set Template</vt:lpstr>
      <vt:lpstr>Acute Psychiatric Emergencies  (APEx)</vt:lpstr>
      <vt:lpstr>Acute Psychiatric Emergencies  (APEx)</vt:lpstr>
      <vt:lpstr>Learning outcomes</vt:lpstr>
      <vt:lpstr>Michal</vt:lpstr>
      <vt:lpstr>Acute Psychiatric Emergencies  (APEx)</vt:lpstr>
      <vt:lpstr>Learning outcomes</vt:lpstr>
      <vt:lpstr>Declan</vt:lpstr>
      <vt:lpstr>Summary</vt:lpstr>
      <vt:lpstr>Acute Psychiatric Emergencies  (APEx)</vt:lpstr>
      <vt:lpstr>Learning outcomes</vt:lpstr>
      <vt:lpstr>Patient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Psychiatric Emergencies  (APEx)</dc:title>
  <dc:creator>WIETESKA Susan</dc:creator>
  <cp:lastModifiedBy>WIETESKA Susan</cp:lastModifiedBy>
  <cp:revision>28</cp:revision>
  <dcterms:created xsi:type="dcterms:W3CDTF">2017-06-09T11:12:59Z</dcterms:created>
  <dcterms:modified xsi:type="dcterms:W3CDTF">2020-10-28T13:10:42Z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0x0101005B4A5D099E4EE84A935E22CC565B91A6</vt:lpwstr>
  </property>
</Properties>
</file>