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7" r:id="rId4"/>
  </p:sldMasterIdLst>
  <p:notesMasterIdLst>
    <p:notesMasterId r:id="rId26"/>
  </p:notesMasterIdLst>
  <p:handoutMasterIdLst>
    <p:handoutMasterId r:id="rId27"/>
  </p:handoutMasterIdLst>
  <p:sldIdLst>
    <p:sldId id="256" r:id="rId5"/>
    <p:sldId id="277" r:id="rId6"/>
    <p:sldId id="271" r:id="rId7"/>
    <p:sldId id="273" r:id="rId8"/>
    <p:sldId id="272" r:id="rId9"/>
    <p:sldId id="276" r:id="rId10"/>
    <p:sldId id="278" r:id="rId11"/>
    <p:sldId id="279" r:id="rId12"/>
    <p:sldId id="285" r:id="rId13"/>
    <p:sldId id="287" r:id="rId14"/>
    <p:sldId id="290" r:id="rId15"/>
    <p:sldId id="291" r:id="rId16"/>
    <p:sldId id="292" r:id="rId17"/>
    <p:sldId id="295" r:id="rId18"/>
    <p:sldId id="296" r:id="rId19"/>
    <p:sldId id="297" r:id="rId20"/>
    <p:sldId id="301" r:id="rId21"/>
    <p:sldId id="302" r:id="rId22"/>
    <p:sldId id="304" r:id="rId23"/>
    <p:sldId id="305" r:id="rId24"/>
    <p:sldId id="306" r:id="rId25"/>
  </p:sldIdLst>
  <p:sldSz cx="9144000" cy="6858000" type="screen4x3"/>
  <p:notesSz cx="6797675" cy="9926638"/>
  <p:defaultTextStyle>
    <a:defPPr>
      <a:defRPr lang="en-US"/>
    </a:defPPr>
    <a:lvl1pPr algn="ctr" rtl="0" fontAlgn="base">
      <a:spcBef>
        <a:spcPct val="0"/>
      </a:spcBef>
      <a:spcAft>
        <a:spcPct val="0"/>
      </a:spcAft>
      <a:defRPr sz="2400" kern="1200">
        <a:solidFill>
          <a:schemeClr val="tx1"/>
        </a:solidFill>
        <a:latin typeface="Tahoma" charset="0"/>
        <a:ea typeface="+mn-ea"/>
        <a:cs typeface="+mn-cs"/>
      </a:defRPr>
    </a:lvl1pPr>
    <a:lvl2pPr marL="457200" algn="ctr" rtl="0" fontAlgn="base">
      <a:spcBef>
        <a:spcPct val="0"/>
      </a:spcBef>
      <a:spcAft>
        <a:spcPct val="0"/>
      </a:spcAft>
      <a:defRPr sz="2400" kern="1200">
        <a:solidFill>
          <a:schemeClr val="tx1"/>
        </a:solidFill>
        <a:latin typeface="Tahoma" charset="0"/>
        <a:ea typeface="+mn-ea"/>
        <a:cs typeface="+mn-cs"/>
      </a:defRPr>
    </a:lvl2pPr>
    <a:lvl3pPr marL="914400" algn="ctr" rtl="0" fontAlgn="base">
      <a:spcBef>
        <a:spcPct val="0"/>
      </a:spcBef>
      <a:spcAft>
        <a:spcPct val="0"/>
      </a:spcAft>
      <a:defRPr sz="2400" kern="1200">
        <a:solidFill>
          <a:schemeClr val="tx1"/>
        </a:solidFill>
        <a:latin typeface="Tahoma" charset="0"/>
        <a:ea typeface="+mn-ea"/>
        <a:cs typeface="+mn-cs"/>
      </a:defRPr>
    </a:lvl3pPr>
    <a:lvl4pPr marL="1371600" algn="ctr" rtl="0" fontAlgn="base">
      <a:spcBef>
        <a:spcPct val="0"/>
      </a:spcBef>
      <a:spcAft>
        <a:spcPct val="0"/>
      </a:spcAft>
      <a:defRPr sz="2400" kern="1200">
        <a:solidFill>
          <a:schemeClr val="tx1"/>
        </a:solidFill>
        <a:latin typeface="Tahoma" charset="0"/>
        <a:ea typeface="+mn-ea"/>
        <a:cs typeface="+mn-cs"/>
      </a:defRPr>
    </a:lvl4pPr>
    <a:lvl5pPr marL="1828800" algn="ctr" rtl="0" fontAlgn="base">
      <a:spcBef>
        <a:spcPct val="0"/>
      </a:spcBef>
      <a:spcAft>
        <a:spcPct val="0"/>
      </a:spcAft>
      <a:defRPr sz="2400" kern="1200">
        <a:solidFill>
          <a:schemeClr val="tx1"/>
        </a:solidFill>
        <a:latin typeface="Tahoma" charset="0"/>
        <a:ea typeface="+mn-ea"/>
        <a:cs typeface="+mn-cs"/>
      </a:defRPr>
    </a:lvl5pPr>
    <a:lvl6pPr marL="2286000" algn="l" defTabSz="914400" rtl="0" eaLnBrk="1" latinLnBrk="0" hangingPunct="1">
      <a:defRPr sz="2400" kern="1200">
        <a:solidFill>
          <a:schemeClr val="tx1"/>
        </a:solidFill>
        <a:latin typeface="Tahoma" charset="0"/>
        <a:ea typeface="+mn-ea"/>
        <a:cs typeface="+mn-cs"/>
      </a:defRPr>
    </a:lvl6pPr>
    <a:lvl7pPr marL="2743200" algn="l" defTabSz="914400" rtl="0" eaLnBrk="1" latinLnBrk="0" hangingPunct="1">
      <a:defRPr sz="2400" kern="1200">
        <a:solidFill>
          <a:schemeClr val="tx1"/>
        </a:solidFill>
        <a:latin typeface="Tahoma" charset="0"/>
        <a:ea typeface="+mn-ea"/>
        <a:cs typeface="+mn-cs"/>
      </a:defRPr>
    </a:lvl7pPr>
    <a:lvl8pPr marL="3200400" algn="l" defTabSz="914400" rtl="0" eaLnBrk="1" latinLnBrk="0" hangingPunct="1">
      <a:defRPr sz="2400" kern="1200">
        <a:solidFill>
          <a:schemeClr val="tx1"/>
        </a:solidFill>
        <a:latin typeface="Tahoma" charset="0"/>
        <a:ea typeface="+mn-ea"/>
        <a:cs typeface="+mn-cs"/>
      </a:defRPr>
    </a:lvl8pPr>
    <a:lvl9pPr marL="3657600" algn="l" defTabSz="914400" rtl="0" eaLnBrk="1" latinLnBrk="0" hangingPunct="1">
      <a:defRPr sz="24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70C8"/>
    <a:srgbClr val="CC0000"/>
    <a:srgbClr val="B2B2B2"/>
    <a:srgbClr val="000099"/>
    <a:srgbClr val="0000FF"/>
    <a:srgbClr val="FFFF00"/>
    <a:srgbClr val="FFFF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5A12EE-C366-2B4E-0494-DA60CA0E699A}" v="2" dt="2020-10-27T12:32:03.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4" autoAdjust="0"/>
    <p:restoredTop sz="50547" autoAdjust="0"/>
  </p:normalViewPr>
  <p:slideViewPr>
    <p:cSldViewPr>
      <p:cViewPr varScale="1">
        <p:scale>
          <a:sx n="57" d="100"/>
          <a:sy n="57" d="100"/>
        </p:scale>
        <p:origin x="297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49" d="100"/>
          <a:sy n="49" d="100"/>
        </p:scale>
        <p:origin x="2922" y="5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ETESKA Susan" userId="S::sue@alsg.org::561cc190-f16c-44ab-8856-62d8d661e9fb" providerId="AD" clId="Web-{AE5A12EE-C366-2B4E-0494-DA60CA0E699A}"/>
    <pc:docChg chg="modSld">
      <pc:chgData name="WIETESKA Susan" userId="S::sue@alsg.org::561cc190-f16c-44ab-8856-62d8d661e9fb" providerId="AD" clId="Web-{AE5A12EE-C366-2B4E-0494-DA60CA0E699A}" dt="2020-10-27T12:33:03.400" v="34"/>
      <pc:docMkLst>
        <pc:docMk/>
      </pc:docMkLst>
      <pc:sldChg chg="modNotes">
        <pc:chgData name="WIETESKA Susan" userId="S::sue@alsg.org::561cc190-f16c-44ab-8856-62d8d661e9fb" providerId="AD" clId="Web-{AE5A12EE-C366-2B4E-0494-DA60CA0E699A}" dt="2020-10-27T12:33:03.400" v="34"/>
        <pc:sldMkLst>
          <pc:docMk/>
          <pc:sldMk cId="1007556813" sldId="272"/>
        </pc:sldMkLst>
      </pc:sldChg>
      <pc:sldChg chg="modNotes">
        <pc:chgData name="WIETESKA Susan" userId="S::sue@alsg.org::561cc190-f16c-44ab-8856-62d8d661e9fb" providerId="AD" clId="Web-{AE5A12EE-C366-2B4E-0494-DA60CA0E699A}" dt="2020-10-27T12:32:00.524" v="13"/>
        <pc:sldMkLst>
          <pc:docMk/>
          <pc:sldMk cId="1052385249" sldId="27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2942906" cy="490402"/>
          </a:xfrm>
          <a:prstGeom prst="rect">
            <a:avLst/>
          </a:prstGeom>
          <a:noFill/>
          <a:ln w="9525">
            <a:noFill/>
            <a:miter lim="800000"/>
            <a:headEnd/>
            <a:tailEnd/>
          </a:ln>
          <a:effectLst/>
        </p:spPr>
        <p:txBody>
          <a:bodyPr vert="horz" wrap="square" lIns="89853" tIns="44925" rIns="89853" bIns="44925" numCol="1" anchor="t" anchorCtr="0" compatLnSpc="1">
            <a:prstTxWarp prst="textNoShape">
              <a:avLst/>
            </a:prstTxWarp>
          </a:bodyPr>
          <a:lstStyle>
            <a:lvl1pPr algn="l" defTabSz="898049" eaLnBrk="0" hangingPunct="0">
              <a:defRPr sz="1000"/>
            </a:lvl1pPr>
          </a:lstStyle>
          <a:p>
            <a:pPr>
              <a:defRPr/>
            </a:pPr>
            <a:endParaRPr lang="en-US"/>
          </a:p>
        </p:txBody>
      </p:sp>
      <p:sp>
        <p:nvSpPr>
          <p:cNvPr id="7171" name="Rectangle 3"/>
          <p:cNvSpPr>
            <a:spLocks noGrp="1" noChangeArrowheads="1"/>
          </p:cNvSpPr>
          <p:nvPr>
            <p:ph type="dt" sz="quarter" idx="1"/>
          </p:nvPr>
        </p:nvSpPr>
        <p:spPr bwMode="auto">
          <a:xfrm>
            <a:off x="3854769" y="1"/>
            <a:ext cx="2942906" cy="490402"/>
          </a:xfrm>
          <a:prstGeom prst="rect">
            <a:avLst/>
          </a:prstGeom>
          <a:noFill/>
          <a:ln w="9525">
            <a:noFill/>
            <a:miter lim="800000"/>
            <a:headEnd/>
            <a:tailEnd/>
          </a:ln>
          <a:effectLst/>
        </p:spPr>
        <p:txBody>
          <a:bodyPr vert="horz" wrap="square" lIns="89853" tIns="44925" rIns="89853" bIns="44925" numCol="1" anchor="t" anchorCtr="0" compatLnSpc="1">
            <a:prstTxWarp prst="textNoShape">
              <a:avLst/>
            </a:prstTxWarp>
          </a:bodyPr>
          <a:lstStyle>
            <a:lvl1pPr algn="r" defTabSz="898049" eaLnBrk="0" hangingPunct="0">
              <a:defRPr sz="1000"/>
            </a:lvl1pPr>
          </a:lstStyle>
          <a:p>
            <a:pPr>
              <a:defRPr/>
            </a:pPr>
            <a:endParaRPr lang="en-US"/>
          </a:p>
        </p:txBody>
      </p:sp>
      <p:sp>
        <p:nvSpPr>
          <p:cNvPr id="7172" name="Rectangle 4"/>
          <p:cNvSpPr>
            <a:spLocks noGrp="1" noChangeArrowheads="1"/>
          </p:cNvSpPr>
          <p:nvPr>
            <p:ph type="ftr" sz="quarter" idx="2"/>
          </p:nvPr>
        </p:nvSpPr>
        <p:spPr bwMode="auto">
          <a:xfrm>
            <a:off x="0" y="9436236"/>
            <a:ext cx="2942906" cy="490402"/>
          </a:xfrm>
          <a:prstGeom prst="rect">
            <a:avLst/>
          </a:prstGeom>
          <a:noFill/>
          <a:ln w="9525">
            <a:noFill/>
            <a:miter lim="800000"/>
            <a:headEnd/>
            <a:tailEnd/>
          </a:ln>
          <a:effectLst/>
        </p:spPr>
        <p:txBody>
          <a:bodyPr vert="horz" wrap="square" lIns="89853" tIns="44925" rIns="89853" bIns="44925" numCol="1" anchor="b" anchorCtr="0" compatLnSpc="1">
            <a:prstTxWarp prst="textNoShape">
              <a:avLst/>
            </a:prstTxWarp>
          </a:bodyPr>
          <a:lstStyle>
            <a:lvl1pPr algn="l" defTabSz="898049" eaLnBrk="0" hangingPunct="0">
              <a:defRPr sz="1000"/>
            </a:lvl1pPr>
          </a:lstStyle>
          <a:p>
            <a:pPr>
              <a:defRPr/>
            </a:pPr>
            <a:endParaRPr lang="en-US"/>
          </a:p>
        </p:txBody>
      </p:sp>
      <p:sp>
        <p:nvSpPr>
          <p:cNvPr id="7173" name="Rectangle 5"/>
          <p:cNvSpPr>
            <a:spLocks noGrp="1" noChangeArrowheads="1"/>
          </p:cNvSpPr>
          <p:nvPr>
            <p:ph type="sldNum" sz="quarter" idx="3"/>
          </p:nvPr>
        </p:nvSpPr>
        <p:spPr bwMode="auto">
          <a:xfrm>
            <a:off x="3854769" y="9436236"/>
            <a:ext cx="2942906" cy="490402"/>
          </a:xfrm>
          <a:prstGeom prst="rect">
            <a:avLst/>
          </a:prstGeom>
          <a:noFill/>
          <a:ln w="9525">
            <a:noFill/>
            <a:miter lim="800000"/>
            <a:headEnd/>
            <a:tailEnd/>
          </a:ln>
          <a:effectLst/>
        </p:spPr>
        <p:txBody>
          <a:bodyPr vert="horz" wrap="square" lIns="89853" tIns="44925" rIns="89853" bIns="44925" numCol="1" anchor="b" anchorCtr="0" compatLnSpc="1">
            <a:prstTxWarp prst="textNoShape">
              <a:avLst/>
            </a:prstTxWarp>
          </a:bodyPr>
          <a:lstStyle>
            <a:lvl1pPr algn="r" defTabSz="898049" eaLnBrk="0" hangingPunct="0">
              <a:defRPr sz="1000"/>
            </a:lvl1pPr>
          </a:lstStyle>
          <a:p>
            <a:pPr>
              <a:defRPr/>
            </a:pPr>
            <a:fld id="{43B96522-3E5E-4069-9A3A-17756728C313}" type="slidenum">
              <a:rPr lang="en-US"/>
              <a:pPr>
                <a:defRPr/>
              </a:pPr>
              <a:t>‹#›</a:t>
            </a:fld>
            <a:endParaRPr lang="en-US"/>
          </a:p>
        </p:txBody>
      </p:sp>
    </p:spTree>
    <p:extLst>
      <p:ext uri="{BB962C8B-B14F-4D97-AF65-F5344CB8AC3E}">
        <p14:creationId xmlns:p14="http://schemas.microsoft.com/office/powerpoint/2010/main" val="3733589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2942906" cy="490402"/>
          </a:xfrm>
          <a:prstGeom prst="rect">
            <a:avLst/>
          </a:prstGeom>
          <a:noFill/>
          <a:ln w="9525">
            <a:noFill/>
            <a:miter lim="800000"/>
            <a:headEnd/>
            <a:tailEnd/>
          </a:ln>
          <a:effectLst/>
        </p:spPr>
        <p:txBody>
          <a:bodyPr vert="horz" wrap="square" lIns="89853" tIns="44925" rIns="89853" bIns="44925" numCol="1" anchor="t" anchorCtr="0" compatLnSpc="1">
            <a:prstTxWarp prst="textNoShape">
              <a:avLst/>
            </a:prstTxWarp>
          </a:bodyPr>
          <a:lstStyle>
            <a:lvl1pPr algn="l" defTabSz="898049" eaLnBrk="0" hangingPunct="0">
              <a:defRPr sz="1000">
                <a:latin typeface="Arial" panose="020B0604020202020204" pitchFamily="34" charset="0"/>
                <a:cs typeface="Arial" panose="020B0604020202020204" pitchFamily="34" charset="0"/>
              </a:defRPr>
            </a:lvl1pPr>
          </a:lstStyle>
          <a:p>
            <a:pPr>
              <a:defRPr/>
            </a:pPr>
            <a:endParaRPr lang="en-US"/>
          </a:p>
        </p:txBody>
      </p:sp>
      <p:sp>
        <p:nvSpPr>
          <p:cNvPr id="6147" name="Rectangle 3"/>
          <p:cNvSpPr>
            <a:spLocks noGrp="1" noChangeArrowheads="1"/>
          </p:cNvSpPr>
          <p:nvPr>
            <p:ph type="dt" idx="1"/>
          </p:nvPr>
        </p:nvSpPr>
        <p:spPr bwMode="auto">
          <a:xfrm>
            <a:off x="3854769" y="1"/>
            <a:ext cx="2942906" cy="490402"/>
          </a:xfrm>
          <a:prstGeom prst="rect">
            <a:avLst/>
          </a:prstGeom>
          <a:noFill/>
          <a:ln w="9525">
            <a:noFill/>
            <a:miter lim="800000"/>
            <a:headEnd/>
            <a:tailEnd/>
          </a:ln>
          <a:effectLst/>
        </p:spPr>
        <p:txBody>
          <a:bodyPr vert="horz" wrap="square" lIns="89853" tIns="44925" rIns="89853" bIns="44925" numCol="1" anchor="t" anchorCtr="0" compatLnSpc="1">
            <a:prstTxWarp prst="textNoShape">
              <a:avLst/>
            </a:prstTxWarp>
          </a:bodyPr>
          <a:lstStyle>
            <a:lvl1pPr algn="r" defTabSz="898049" eaLnBrk="0" hangingPunct="0">
              <a:defRPr sz="1000">
                <a:latin typeface="Arial" panose="020B0604020202020204" pitchFamily="34" charset="0"/>
                <a:cs typeface="Arial" panose="020B0604020202020204" pitchFamily="34" charset="0"/>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915988" y="747713"/>
            <a:ext cx="4967287" cy="372427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5386" y="4713311"/>
            <a:ext cx="4986904" cy="4464904"/>
          </a:xfrm>
          <a:prstGeom prst="rect">
            <a:avLst/>
          </a:prstGeom>
          <a:noFill/>
          <a:ln w="9525">
            <a:noFill/>
            <a:miter lim="800000"/>
            <a:headEnd/>
            <a:tailEnd/>
          </a:ln>
          <a:effectLst/>
        </p:spPr>
        <p:txBody>
          <a:bodyPr vert="horz" wrap="square" lIns="89853" tIns="44925" rIns="89853" bIns="4492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436236"/>
            <a:ext cx="2942906" cy="490402"/>
          </a:xfrm>
          <a:prstGeom prst="rect">
            <a:avLst/>
          </a:prstGeom>
          <a:noFill/>
          <a:ln w="9525">
            <a:noFill/>
            <a:miter lim="800000"/>
            <a:headEnd/>
            <a:tailEnd/>
          </a:ln>
          <a:effectLst/>
        </p:spPr>
        <p:txBody>
          <a:bodyPr vert="horz" wrap="square" lIns="89853" tIns="44925" rIns="89853" bIns="44925" numCol="1" anchor="b" anchorCtr="0" compatLnSpc="1">
            <a:prstTxWarp prst="textNoShape">
              <a:avLst/>
            </a:prstTxWarp>
          </a:bodyPr>
          <a:lstStyle>
            <a:lvl1pPr algn="l" defTabSz="898049" eaLnBrk="0" hangingPunct="0">
              <a:defRPr sz="1000">
                <a:latin typeface="Arial" panose="020B0604020202020204" pitchFamily="34" charset="0"/>
                <a:cs typeface="Arial" panose="020B0604020202020204" pitchFamily="34" charset="0"/>
              </a:defRPr>
            </a:lvl1pPr>
          </a:lstStyle>
          <a:p>
            <a:pPr>
              <a:defRPr/>
            </a:pPr>
            <a:endParaRPr lang="en-US"/>
          </a:p>
        </p:txBody>
      </p:sp>
      <p:sp>
        <p:nvSpPr>
          <p:cNvPr id="6151" name="Rectangle 7"/>
          <p:cNvSpPr>
            <a:spLocks noGrp="1" noChangeArrowheads="1"/>
          </p:cNvSpPr>
          <p:nvPr>
            <p:ph type="sldNum" sz="quarter" idx="5"/>
          </p:nvPr>
        </p:nvSpPr>
        <p:spPr bwMode="auto">
          <a:xfrm>
            <a:off x="3854769" y="9436236"/>
            <a:ext cx="2942906" cy="490402"/>
          </a:xfrm>
          <a:prstGeom prst="rect">
            <a:avLst/>
          </a:prstGeom>
          <a:noFill/>
          <a:ln w="9525">
            <a:noFill/>
            <a:miter lim="800000"/>
            <a:headEnd/>
            <a:tailEnd/>
          </a:ln>
          <a:effectLst/>
        </p:spPr>
        <p:txBody>
          <a:bodyPr vert="horz" wrap="square" lIns="89853" tIns="44925" rIns="89853" bIns="44925" numCol="1" anchor="b" anchorCtr="0" compatLnSpc="1">
            <a:prstTxWarp prst="textNoShape">
              <a:avLst/>
            </a:prstTxWarp>
          </a:bodyPr>
          <a:lstStyle>
            <a:lvl1pPr algn="r" defTabSz="898049" eaLnBrk="0" hangingPunct="0">
              <a:defRPr sz="1200">
                <a:latin typeface="Arial" panose="020B0604020202020204" pitchFamily="34" charset="0"/>
                <a:cs typeface="Arial" panose="020B0604020202020204" pitchFamily="34" charset="0"/>
              </a:defRPr>
            </a:lvl1pPr>
          </a:lstStyle>
          <a:p>
            <a:pPr>
              <a:defRPr/>
            </a:pPr>
            <a:r>
              <a:rPr lang="en-US"/>
              <a:t>APLS VLE Welcome and aims:</a:t>
            </a:r>
            <a:fld id="{9797CF7A-9B2E-437B-A3F6-9CA2833800EF}" type="slidenum">
              <a:rPr lang="en-US" smtClean="0"/>
              <a:pPr>
                <a:defRPr/>
              </a:pPr>
              <a:t>‹#›</a:t>
            </a:fld>
            <a:endParaRPr lang="en-US"/>
          </a:p>
        </p:txBody>
      </p:sp>
    </p:spTree>
    <p:extLst>
      <p:ext uri="{BB962C8B-B14F-4D97-AF65-F5344CB8AC3E}">
        <p14:creationId xmlns:p14="http://schemas.microsoft.com/office/powerpoint/2010/main" val="27447698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Allocated time for Session three is</a:t>
            </a:r>
            <a:r>
              <a:rPr lang="en-GB" baseline="0" dirty="0"/>
              <a:t> 1hr 30 minutes split as follows:</a:t>
            </a:r>
          </a:p>
          <a:p>
            <a:endParaRPr lang="en-GB" dirty="0"/>
          </a:p>
          <a:p>
            <a:pPr marL="171450" indent="-171450">
              <a:buFont typeface="Arial" panose="020B0604020202020204" pitchFamily="34" charset="0"/>
              <a:buChar char="•"/>
            </a:pPr>
            <a:r>
              <a:rPr lang="en-GB" dirty="0"/>
              <a:t>Apparently drunk (15 minutes)</a:t>
            </a:r>
          </a:p>
          <a:p>
            <a:pPr marL="171450" indent="-171450">
              <a:buFont typeface="Arial" panose="020B0604020202020204" pitchFamily="34" charset="0"/>
              <a:buChar char="•"/>
            </a:pPr>
            <a:r>
              <a:rPr lang="en-GB" dirty="0"/>
              <a:t>Confusion </a:t>
            </a:r>
            <a:r>
              <a:rPr lang="en-GB" baseline="0" dirty="0"/>
              <a:t>(15 minutes)</a:t>
            </a:r>
          </a:p>
          <a:p>
            <a:pPr marL="171450" indent="-171450">
              <a:buFont typeface="Arial" panose="020B0604020202020204" pitchFamily="34" charset="0"/>
              <a:buChar char="•"/>
            </a:pPr>
            <a:r>
              <a:rPr lang="en-GB" baseline="0" dirty="0"/>
              <a:t>Behaving strangely (15 minutes)</a:t>
            </a:r>
          </a:p>
          <a:p>
            <a:pPr marL="171450" indent="-171450">
              <a:buFont typeface="Arial" panose="020B0604020202020204" pitchFamily="34" charset="0"/>
              <a:buChar char="•"/>
            </a:pPr>
            <a:r>
              <a:rPr lang="en-GB" dirty="0"/>
              <a:t>Aggression </a:t>
            </a:r>
            <a:r>
              <a:rPr lang="en-GB" baseline="0" dirty="0"/>
              <a:t>(15 minutes)</a:t>
            </a:r>
          </a:p>
          <a:p>
            <a:pPr marL="171450" indent="-171450">
              <a:buFont typeface="Arial" panose="020B0604020202020204" pitchFamily="34" charset="0"/>
              <a:buChar char="•"/>
            </a:pPr>
            <a:r>
              <a:rPr lang="en-GB" baseline="0" dirty="0"/>
              <a:t>Stigma and mental health (30 minutes)</a:t>
            </a:r>
          </a:p>
          <a:p>
            <a:pPr marL="171450" indent="-171450">
              <a:buFont typeface="Arial" panose="020B0604020202020204" pitchFamily="34" charset="0"/>
              <a:buChar char="•"/>
            </a:pPr>
            <a:endParaRPr lang="en-GB" dirty="0"/>
          </a:p>
          <a:p>
            <a:r>
              <a:rPr lang="en-GB" baseline="0" dirty="0"/>
              <a:t>The slide set will guide you through this session</a:t>
            </a:r>
          </a:p>
          <a:p>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3702888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Allocated</a:t>
            </a:r>
            <a:r>
              <a:rPr lang="en-GB" baseline="0" dirty="0"/>
              <a:t> time: 15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p>
          <a:p>
            <a:r>
              <a:rPr lang="en-GB" dirty="0"/>
              <a:t>Review the learning outcomes</a:t>
            </a:r>
            <a:r>
              <a:rPr lang="en-GB" baseline="0" dirty="0"/>
              <a:t> with the whole group</a:t>
            </a:r>
          </a:p>
          <a:p>
            <a:endParaRPr lang="en-GB" baseline="0" dirty="0"/>
          </a:p>
          <a:p>
            <a:r>
              <a:rPr lang="en-GB" baseline="0" dirty="0"/>
              <a:t>Then introduce the exercise that will take place i</a:t>
            </a:r>
            <a:r>
              <a:rPr lang="en-GB" dirty="0">
                <a:latin typeface="Arial"/>
                <a:cs typeface="Arial"/>
              </a:rPr>
              <a:t>n breakout rooms</a:t>
            </a:r>
            <a:r>
              <a:rPr lang="en-GB" baseline="0" dirty="0">
                <a:latin typeface="Arial"/>
                <a:cs typeface="Arial"/>
              </a:rPr>
              <a:t> </a:t>
            </a:r>
            <a:r>
              <a:rPr lang="en-GB" dirty="0">
                <a:latin typeface="Arial"/>
                <a:cs typeface="Arial"/>
              </a:rPr>
              <a:t>facilitated by instructors</a:t>
            </a:r>
            <a:endParaRPr lang="en-US" dirty="0"/>
          </a:p>
          <a:p>
            <a:r>
              <a:rPr lang="en-GB" dirty="0">
                <a:latin typeface="Arial"/>
                <a:cs typeface="Arial"/>
              </a:rPr>
              <a:t>The candidates will have a handout of Declan’s case </a:t>
            </a:r>
            <a:r>
              <a:rPr lang="en-GB" baseline="0" dirty="0">
                <a:latin typeface="Arial"/>
                <a:cs typeface="Arial"/>
              </a:rPr>
              <a:t>in their packs </a:t>
            </a:r>
          </a:p>
          <a:p>
            <a:endParaRPr lang="en-GB" baseline="0" dirty="0">
              <a:latin typeface="Arial"/>
              <a:cs typeface="Arial"/>
            </a:endParaRPr>
          </a:p>
          <a:p>
            <a:r>
              <a:rPr lang="en-GB" baseline="0" dirty="0">
                <a:latin typeface="Arial"/>
                <a:cs typeface="Arial"/>
              </a:rPr>
              <a:t>Ask the co-ordinator to open the breakout rooms for </a:t>
            </a:r>
            <a:r>
              <a:rPr lang="en-GB" b="1" baseline="0" dirty="0">
                <a:latin typeface="Arial"/>
                <a:cs typeface="Arial"/>
              </a:rPr>
              <a:t>10 minutes</a:t>
            </a:r>
          </a:p>
          <a:p>
            <a:endParaRPr lang="en-GB" b="1" baseline="0" dirty="0">
              <a:latin typeface="Arial"/>
              <a:cs typeface="Arial"/>
            </a:endParaRPr>
          </a:p>
          <a:p>
            <a:r>
              <a:rPr lang="en-GB" b="0" baseline="0" dirty="0">
                <a:latin typeface="Arial"/>
                <a:cs typeface="Arial"/>
              </a:rPr>
              <a:t>When the co-ordinator closes the breakout room ask for feedback and summarise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Tree>
    <p:extLst>
      <p:ext uri="{BB962C8B-B14F-4D97-AF65-F5344CB8AC3E}">
        <p14:creationId xmlns:p14="http://schemas.microsoft.com/office/powerpoint/2010/main" val="3165400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746839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85331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r>
              <a:rPr lang="en-GB" dirty="0"/>
              <a:t>Allocated</a:t>
            </a:r>
            <a:r>
              <a:rPr lang="en-GB" baseline="0" dirty="0"/>
              <a:t> time: 15 minutes</a:t>
            </a:r>
          </a:p>
          <a:p>
            <a:endParaRPr lang="en-GB"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This is a whole group session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Review the learning outcomes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Using Jeremy’s case as the basis (this is included in the candidate packs) review the LSQs to review risk assessment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[Add LSQs]</a:t>
            </a:r>
            <a:endParaRPr lang="en-GB" dirty="0"/>
          </a:p>
          <a:p>
            <a:endParaRPr lang="en-GB" baseline="0" dirty="0"/>
          </a:p>
          <a:p>
            <a:endParaRPr lang="en-GB" baseline="0" dirty="0"/>
          </a:p>
          <a:p>
            <a:endParaRPr lang="en-GB" dirty="0"/>
          </a:p>
        </p:txBody>
      </p:sp>
    </p:spTree>
    <p:extLst>
      <p:ext uri="{BB962C8B-B14F-4D97-AF65-F5344CB8AC3E}">
        <p14:creationId xmlns:p14="http://schemas.microsoft.com/office/powerpoint/2010/main" val="4212397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3980150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23679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Project this slide during the activity as a reference for the candidates</a:t>
            </a:r>
          </a:p>
        </p:txBody>
      </p:sp>
    </p:spTree>
    <p:extLst>
      <p:ext uri="{BB962C8B-B14F-4D97-AF65-F5344CB8AC3E}">
        <p14:creationId xmlns:p14="http://schemas.microsoft.com/office/powerpoint/2010/main" val="3887333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GB" dirty="0"/>
          </a:p>
        </p:txBody>
      </p:sp>
    </p:spTree>
    <p:extLst>
      <p:ext uri="{BB962C8B-B14F-4D97-AF65-F5344CB8AC3E}">
        <p14:creationId xmlns:p14="http://schemas.microsoft.com/office/powerpoint/2010/main" val="2922978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During this discussion, we will revisit two of the videos that you have seen in the e-modules.  We’ll then explore stigma and mental health and reflect on how we might reduce the perception of stigma in mental health.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Set</a:t>
            </a:r>
            <a:endParaRPr lang="en-GB" sz="1200" b="1"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During this discussion, we will revisit two of the videos that you have seen in the e-modules.  We’ll then explore stigma and mental health and reflect on how we might reduce the perception of stigma in mental health.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Dialogue</a:t>
            </a:r>
            <a:endParaRPr lang="en-GB" sz="1200" b="1"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Show video clips 1 and 2 and then pose a question.</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Closure</a:t>
            </a:r>
            <a:endParaRPr lang="en-GB" sz="1200" b="1"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Ask if there are any final comments or questions</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err="1">
                <a:solidFill>
                  <a:schemeClr val="tx1"/>
                </a:solidFill>
                <a:effectLst/>
                <a:latin typeface="Arial" panose="020B0604020202020204" pitchFamily="34" charset="0"/>
                <a:ea typeface="+mn-ea"/>
                <a:cs typeface="Arial" panose="020B0604020202020204" pitchFamily="34" charset="0"/>
              </a:rPr>
              <a:t>Summarise</a:t>
            </a:r>
            <a:r>
              <a:rPr lang="en-US" sz="1200" kern="1200" dirty="0">
                <a:solidFill>
                  <a:schemeClr val="tx1"/>
                </a:solidFill>
                <a:effectLst/>
                <a:latin typeface="Arial" panose="020B0604020202020204" pitchFamily="34" charset="0"/>
                <a:ea typeface="+mn-ea"/>
                <a:cs typeface="Arial" panose="020B0604020202020204" pitchFamily="34" charset="0"/>
              </a:rPr>
              <a:t> the key points from the discussion and close the session by linking to</a:t>
            </a:r>
            <a:r>
              <a:rPr lang="en-US" sz="1200" kern="1200" baseline="0" dirty="0">
                <a:solidFill>
                  <a:schemeClr val="tx1"/>
                </a:solidFill>
                <a:effectLst/>
                <a:latin typeface="Arial" panose="020B0604020202020204" pitchFamily="34" charset="0"/>
                <a:ea typeface="+mn-ea"/>
                <a:cs typeface="Arial" panose="020B0604020202020204" pitchFamily="34" charset="0"/>
              </a:rPr>
              <a:t> the face-to-face day and simulation practice</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dirty="0"/>
          </a:p>
        </p:txBody>
      </p:sp>
    </p:spTree>
    <p:extLst>
      <p:ext uri="{BB962C8B-B14F-4D97-AF65-F5344CB8AC3E}">
        <p14:creationId xmlns:p14="http://schemas.microsoft.com/office/powerpoint/2010/main" val="202406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r>
              <a:rPr lang="en-GB" dirty="0"/>
              <a:t>Allocated time: 15 minutes</a:t>
            </a:r>
          </a:p>
          <a:p>
            <a:endParaRPr lang="en-GB" dirty="0"/>
          </a:p>
          <a:p>
            <a:r>
              <a:rPr lang="en-GB" dirty="0"/>
              <a:t>Review the learning outcomes</a:t>
            </a:r>
            <a:r>
              <a:rPr lang="en-GB" baseline="0" dirty="0"/>
              <a:t> with the whole group</a:t>
            </a:r>
          </a:p>
          <a:p>
            <a:endParaRPr lang="en-GB" baseline="0" dirty="0"/>
          </a:p>
          <a:p>
            <a:r>
              <a:rPr lang="en-GB" baseline="0" dirty="0"/>
              <a:t>Then introduce the exercise that will take place i</a:t>
            </a:r>
            <a:r>
              <a:rPr lang="en-GB" dirty="0">
                <a:latin typeface="Arial"/>
                <a:cs typeface="Arial"/>
              </a:rPr>
              <a:t>n breakout rooms</a:t>
            </a:r>
            <a:r>
              <a:rPr lang="en-GB" baseline="0" dirty="0">
                <a:latin typeface="Arial"/>
                <a:cs typeface="Arial"/>
              </a:rPr>
              <a:t> </a:t>
            </a:r>
            <a:r>
              <a:rPr lang="en-GB" dirty="0">
                <a:latin typeface="Arial"/>
                <a:cs typeface="Arial"/>
              </a:rPr>
              <a:t>facilitated by instructors</a:t>
            </a:r>
            <a:endParaRPr lang="en-US" dirty="0"/>
          </a:p>
          <a:p>
            <a:r>
              <a:rPr lang="en-GB" dirty="0">
                <a:latin typeface="Arial"/>
                <a:cs typeface="Arial"/>
              </a:rPr>
              <a:t>The candidates will have a handout of David’s case with the primary assessment already</a:t>
            </a:r>
            <a:r>
              <a:rPr lang="en-GB" baseline="0" dirty="0">
                <a:latin typeface="Arial"/>
                <a:cs typeface="Arial"/>
              </a:rPr>
              <a:t> completed in their packs </a:t>
            </a:r>
          </a:p>
          <a:p>
            <a:r>
              <a:rPr lang="en-GB" baseline="0" dirty="0">
                <a:latin typeface="Arial"/>
                <a:cs typeface="Arial"/>
              </a:rPr>
              <a:t>They will also have handouts of the key points and approach, comorbidities and mimics</a:t>
            </a:r>
          </a:p>
          <a:p>
            <a:endParaRPr lang="en-GB" baseline="0" dirty="0">
              <a:latin typeface="Arial"/>
              <a:cs typeface="Arial"/>
            </a:endParaRPr>
          </a:p>
          <a:p>
            <a:r>
              <a:rPr lang="en-GB" baseline="0" dirty="0">
                <a:latin typeface="Arial"/>
                <a:cs typeface="Arial"/>
              </a:rPr>
              <a:t>Ask the co-ordinator to open the breakout rooms for </a:t>
            </a:r>
            <a:r>
              <a:rPr lang="en-GB" b="1" baseline="0" dirty="0">
                <a:latin typeface="Arial"/>
                <a:cs typeface="Arial"/>
              </a:rPr>
              <a:t>10 minutes</a:t>
            </a:r>
          </a:p>
          <a:p>
            <a:endParaRPr lang="en-GB" b="1" baseline="0" dirty="0">
              <a:latin typeface="Arial"/>
              <a:cs typeface="Arial"/>
            </a:endParaRPr>
          </a:p>
          <a:p>
            <a:r>
              <a:rPr lang="en-GB" b="0" baseline="0" dirty="0">
                <a:latin typeface="Arial"/>
                <a:cs typeface="Arial"/>
              </a:rPr>
              <a:t>When the co-ordinator closes the breakout room ask for feedback and summarise</a:t>
            </a:r>
          </a:p>
          <a:p>
            <a:endParaRPr lang="en-GB" b="0" dirty="0"/>
          </a:p>
          <a:p>
            <a:endParaRPr lang="en-GB" dirty="0"/>
          </a:p>
          <a:p>
            <a:endParaRPr lang="en-GB" dirty="0"/>
          </a:p>
          <a:p>
            <a:endParaRPr lang="en-GB" dirty="0"/>
          </a:p>
        </p:txBody>
      </p:sp>
    </p:spTree>
    <p:extLst>
      <p:ext uri="{BB962C8B-B14F-4D97-AF65-F5344CB8AC3E}">
        <p14:creationId xmlns:p14="http://schemas.microsoft.com/office/powerpoint/2010/main" val="1503226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slide and video will play full screen</a:t>
            </a:r>
          </a:p>
        </p:txBody>
      </p:sp>
      <p:sp>
        <p:nvSpPr>
          <p:cNvPr id="4" name="Slide Number Placeholder 3"/>
          <p:cNvSpPr>
            <a:spLocks noGrp="1"/>
          </p:cNvSpPr>
          <p:nvPr>
            <p:ph type="sldNum" sz="quarter" idx="5"/>
          </p:nvPr>
        </p:nvSpPr>
        <p:spPr/>
        <p:txBody>
          <a:bodyPr/>
          <a:lstStyle/>
          <a:p>
            <a:pPr>
              <a:defRPr/>
            </a:pPr>
            <a:r>
              <a:rPr lang="en-US"/>
              <a:t>APLS VLE Welcome and aims:</a:t>
            </a:r>
            <a:fld id="{9797CF7A-9B2E-437B-A3F6-9CA2833800EF}" type="slidenum">
              <a:rPr lang="en-US" smtClean="0"/>
              <a:pPr>
                <a:defRPr/>
              </a:pPr>
              <a:t>20</a:t>
            </a:fld>
            <a:endParaRPr lang="en-US"/>
          </a:p>
        </p:txBody>
      </p:sp>
    </p:spTree>
    <p:extLst>
      <p:ext uri="{BB962C8B-B14F-4D97-AF65-F5344CB8AC3E}">
        <p14:creationId xmlns:p14="http://schemas.microsoft.com/office/powerpoint/2010/main" val="1637680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97083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Need this available whilst the group</a:t>
            </a:r>
            <a:r>
              <a:rPr lang="en-GB" baseline="0" dirty="0">
                <a:latin typeface="Arial"/>
                <a:cs typeface="Arial"/>
              </a:rPr>
              <a:t> is working on the task and also whilst</a:t>
            </a:r>
            <a:r>
              <a:rPr lang="en-GB" dirty="0">
                <a:latin typeface="Arial"/>
                <a:cs typeface="Arial"/>
              </a:rPr>
              <a:t> taking feedback from the group</a:t>
            </a:r>
            <a:endParaRPr lang="en-GB" dirty="0"/>
          </a:p>
        </p:txBody>
      </p:sp>
    </p:spTree>
    <p:extLst>
      <p:ext uri="{BB962C8B-B14F-4D97-AF65-F5344CB8AC3E}">
        <p14:creationId xmlns:p14="http://schemas.microsoft.com/office/powerpoint/2010/main" val="1104650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Allocated</a:t>
            </a:r>
            <a:r>
              <a:rPr lang="en-GB" baseline="0" dirty="0"/>
              <a:t> time: 15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This is a whole group session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Review the learning outcomes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Using Harriet’s case as a basis (this is included in the candidate packs) review the LSQs to review management plans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[Add LSQs]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err="1"/>
              <a:t>Proforma</a:t>
            </a:r>
            <a:r>
              <a:rPr lang="en-GB"/>
              <a:t> for definitive care and disposition in candidate packs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Tree>
    <p:extLst>
      <p:ext uri="{BB962C8B-B14F-4D97-AF65-F5344CB8AC3E}">
        <p14:creationId xmlns:p14="http://schemas.microsoft.com/office/powerpoint/2010/main" val="214569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3674689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56841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7" descr="ALSG_PPT_Template.jpg                                          00DCFC5DWorkingArea                    7C2688A5:"/>
          <p:cNvPicPr>
            <a:picLocks noChangeAspect="1" noChangeArrowheads="1"/>
          </p:cNvPicPr>
          <p:nvPr/>
        </p:nvPicPr>
        <p:blipFill>
          <a:blip r:embed="rId2" cstate="print"/>
          <a:srcRect/>
          <a:stretch>
            <a:fillRect/>
          </a:stretch>
        </p:blipFill>
        <p:spPr bwMode="auto">
          <a:xfrm>
            <a:off x="0" y="0"/>
            <a:ext cx="9144000" cy="6856413"/>
          </a:xfrm>
          <a:prstGeom prst="rect">
            <a:avLst/>
          </a:prstGeom>
          <a:noFill/>
          <a:ln w="9525">
            <a:noFill/>
            <a:miter lim="800000"/>
            <a:headEnd/>
            <a:tailEnd/>
          </a:ln>
        </p:spPr>
      </p:pic>
      <p:sp>
        <p:nvSpPr>
          <p:cNvPr id="5" name="TextBox 4"/>
          <p:cNvSpPr txBox="1"/>
          <p:nvPr userDrawn="1"/>
        </p:nvSpPr>
        <p:spPr>
          <a:xfrm>
            <a:off x="5796136" y="6309320"/>
            <a:ext cx="2952328" cy="246221"/>
          </a:xfrm>
          <a:prstGeom prst="rect">
            <a:avLst/>
          </a:prstGeom>
          <a:noFill/>
        </p:spPr>
        <p:txBody>
          <a:bodyPr wrap="square" rtlCol="0">
            <a:spAutoFit/>
          </a:bodyPr>
          <a:lstStyle/>
          <a:p>
            <a:pPr algn="r"/>
            <a:r>
              <a:rPr lang="en-GB" sz="1000" dirty="0">
                <a:solidFill>
                  <a:schemeClr val="bg1"/>
                </a:solidFill>
                <a:latin typeface="Arial" panose="020B0604020202020204" pitchFamily="34" charset="0"/>
                <a:cs typeface="Arial" panose="020B0604020202020204" pitchFamily="34" charset="0"/>
              </a:rPr>
              <a:t>© ALSG, 2017</a:t>
            </a:r>
          </a:p>
        </p:txBody>
      </p:sp>
      <p:sp>
        <p:nvSpPr>
          <p:cNvPr id="4" name="Title 1"/>
          <p:cNvSpPr>
            <a:spLocks noGrp="1"/>
          </p:cNvSpPr>
          <p:nvPr>
            <p:ph type="ctrTitle"/>
          </p:nvPr>
        </p:nvSpPr>
        <p:spPr>
          <a:xfrm>
            <a:off x="688032" y="1268759"/>
            <a:ext cx="7772400" cy="1470025"/>
          </a:xfrm>
          <a:prstGeom prst="rect">
            <a:avLst/>
          </a:prstGeom>
        </p:spPr>
        <p:txBody>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683568" y="2852936"/>
            <a:ext cx="6400800" cy="1752600"/>
          </a:xfrm>
          <a:prstGeom prst="rect">
            <a:avLst/>
          </a:prstGeom>
        </p:spPr>
        <p:txBody>
          <a:bodyPr/>
          <a:lstStyle>
            <a:lvl1pPr marL="0" indent="0" algn="l">
              <a:buNone/>
              <a:defRPr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6" name="Picture 1" descr="ALSG_PPT_Template.jpg                                          00DCFC5DWorkingArea                    7C2688A5:"/>
          <p:cNvPicPr>
            <a:picLocks noChangeAspect="1" noChangeArrowheads="1"/>
          </p:cNvPicPr>
          <p:nvPr/>
        </p:nvPicPr>
        <p:blipFill>
          <a:blip r:embed="rId2" cstate="print"/>
          <a:srcRect/>
          <a:stretch>
            <a:fillRect/>
          </a:stretch>
        </p:blipFill>
        <p:spPr bwMode="auto">
          <a:xfrm>
            <a:off x="0" y="0"/>
            <a:ext cx="9144000" cy="6856413"/>
          </a:xfrm>
          <a:prstGeom prst="rect">
            <a:avLst/>
          </a:prstGeom>
          <a:noFill/>
          <a:ln w="9525">
            <a:noFill/>
            <a:miter lim="800000"/>
            <a:headEnd/>
            <a:tailEnd/>
          </a:ln>
        </p:spPr>
      </p:pic>
      <p:cxnSp>
        <p:nvCxnSpPr>
          <p:cNvPr id="7" name="Straight Connector 2"/>
          <p:cNvCxnSpPr>
            <a:cxnSpLocks noChangeShapeType="1"/>
          </p:cNvCxnSpPr>
          <p:nvPr/>
        </p:nvCxnSpPr>
        <p:spPr bwMode="auto">
          <a:xfrm flipH="1">
            <a:off x="4140200" y="5084763"/>
            <a:ext cx="4679950" cy="0"/>
          </a:xfrm>
          <a:prstGeom prst="line">
            <a:avLst/>
          </a:prstGeom>
          <a:noFill/>
          <a:ln w="9525">
            <a:solidFill>
              <a:schemeClr val="bg2"/>
            </a:solidFill>
            <a:round/>
            <a:headEnd/>
            <a:tailEnd/>
          </a:ln>
        </p:spPr>
      </p:cxnSp>
      <p:sp>
        <p:nvSpPr>
          <p:cNvPr id="2" name="Title 1"/>
          <p:cNvSpPr>
            <a:spLocks noGrp="1"/>
          </p:cNvSpPr>
          <p:nvPr>
            <p:ph type="title"/>
          </p:nvPr>
        </p:nvSpPr>
        <p:spPr>
          <a:xfrm>
            <a:off x="4139952" y="4518446"/>
            <a:ext cx="4680520" cy="566738"/>
          </a:xfrm>
          <a:prstGeom prst="rect">
            <a:avLst/>
          </a:prstGeom>
        </p:spPr>
        <p:txBody>
          <a:bodyPr vert="horz" anchor="b"/>
          <a:lstStyle>
            <a:lvl1pPr algn="l">
              <a:defRPr sz="20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323528" y="332656"/>
            <a:ext cx="3960440" cy="2967137"/>
          </a:xfrm>
          <a:prstGeom prst="rect">
            <a:avLst/>
          </a:prstGeom>
        </p:spPr>
        <p:txBody>
          <a:bodyPr vert="horz"/>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139952" y="5072410"/>
            <a:ext cx="4680520" cy="588838"/>
          </a:xfrm>
          <a:prstGeom prst="rect">
            <a:avLst/>
          </a:prstGeom>
        </p:spPr>
        <p:txBody>
          <a:bodyPr vert="horz"/>
          <a:lstStyle>
            <a:lvl1pPr marL="0" indent="0">
              <a:buNone/>
              <a:defRPr sz="1400" b="0" i="0">
                <a:solidFill>
                  <a:srgbClr val="FFFFFF"/>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Content Placeholder 5"/>
          <p:cNvSpPr>
            <a:spLocks noGrp="1"/>
          </p:cNvSpPr>
          <p:nvPr>
            <p:ph sz="quarter" idx="4"/>
          </p:nvPr>
        </p:nvSpPr>
        <p:spPr>
          <a:xfrm>
            <a:off x="4788024" y="1340768"/>
            <a:ext cx="4041775" cy="2952328"/>
          </a:xfrm>
          <a:prstGeom prst="rect">
            <a:avLst/>
          </a:prstGeom>
        </p:spPr>
        <p:txBody>
          <a:bodyPr vert="horz"/>
          <a:lstStyle>
            <a:lvl1pPr marL="342900" indent="-342900">
              <a:buClr>
                <a:schemeClr val="bg1"/>
              </a:buClr>
              <a:buFont typeface="Arial"/>
              <a:buChar char="•"/>
              <a:defRPr sz="2400" b="0" i="0">
                <a:solidFill>
                  <a:srgbClr val="FFFFFF"/>
                </a:solidFill>
                <a:latin typeface="Arial" panose="020B0604020202020204" pitchFamily="34" charset="0"/>
                <a:cs typeface="Arial" panose="020B0604020202020204" pitchFamily="34" charset="0"/>
              </a:defRPr>
            </a:lvl1pPr>
            <a:lvl2pPr marL="742950" indent="-285750">
              <a:buClr>
                <a:schemeClr val="bg1"/>
              </a:buClr>
              <a:buFont typeface="Arial"/>
              <a:buChar char="•"/>
              <a:defRPr sz="2000" b="0" i="0">
                <a:solidFill>
                  <a:srgbClr val="FFFFFF"/>
                </a:solidFill>
                <a:latin typeface="Arial" panose="020B0604020202020204" pitchFamily="34" charset="0"/>
                <a:cs typeface="Arial" panose="020B0604020202020204" pitchFamily="34" charset="0"/>
              </a:defRPr>
            </a:lvl2pPr>
            <a:lvl3pPr marL="1143000" indent="-228600">
              <a:buClr>
                <a:schemeClr val="bg1"/>
              </a:buClr>
              <a:buFont typeface="Arial"/>
              <a:buChar char="•"/>
              <a:defRPr sz="1800" b="0" i="0">
                <a:solidFill>
                  <a:srgbClr val="FFFFFF"/>
                </a:solidFill>
                <a:latin typeface="Arial" panose="020B0604020202020204" pitchFamily="34" charset="0"/>
                <a:cs typeface="Arial" panose="020B0604020202020204" pitchFamily="34" charset="0"/>
              </a:defRPr>
            </a:lvl3pPr>
            <a:lvl4pPr marL="1600200" indent="-228600">
              <a:buClr>
                <a:schemeClr val="bg1"/>
              </a:buClr>
              <a:buFont typeface="Arial"/>
              <a:buChar char="•"/>
              <a:defRPr sz="1600" b="0" i="0">
                <a:solidFill>
                  <a:srgbClr val="FFFFFF"/>
                </a:solidFill>
                <a:latin typeface="Arial" panose="020B0604020202020204" pitchFamily="34" charset="0"/>
                <a:cs typeface="Arial" panose="020B0604020202020204" pitchFamily="34" charset="0"/>
              </a:defRPr>
            </a:lvl4pPr>
            <a:lvl5pPr marL="2057400" indent="-228600">
              <a:buClr>
                <a:schemeClr val="bg1"/>
              </a:buClr>
              <a:buFont typeface="Arial"/>
              <a:buChar char="•"/>
              <a:defRPr sz="1600" b="0" i="0">
                <a:solidFill>
                  <a:srgbClr val="FFFFFF"/>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765101" y="1828800"/>
            <a:ext cx="7772400" cy="1143000"/>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25603" name="Rectangle 3"/>
          <p:cNvSpPr>
            <a:spLocks noGrp="1" noChangeArrowheads="1"/>
          </p:cNvSpPr>
          <p:nvPr>
            <p:ph type="subTitle" sz="quarter" idx="1"/>
          </p:nvPr>
        </p:nvSpPr>
        <p:spPr>
          <a:xfrm>
            <a:off x="1441376" y="3886200"/>
            <a:ext cx="6400800" cy="1752600"/>
          </a:xfrm>
          <a:prstGeom prst="rect">
            <a:avLst/>
          </a:prstGeom>
        </p:spPr>
        <p:txBody>
          <a:bodyPr lIns="92075" tIns="46038" rIns="92075" bIns="46038"/>
          <a:lstStyle>
            <a:lvl1pPr marL="0" indent="0" algn="ctr">
              <a:buFontTx/>
              <a:buNone/>
              <a:defRPr>
                <a:solidFill>
                  <a:srgbClr val="FFFFFF"/>
                </a:solidFill>
                <a:latin typeface="Arial" panose="020B0604020202020204" pitchFamily="34" charset="0"/>
                <a:cs typeface="Arial" panose="020B0604020202020204" pitchFamily="34" charset="0"/>
              </a:defRPr>
            </a:lvl1pPr>
          </a:lstStyle>
          <a:p>
            <a:r>
              <a:rPr lang="en-US"/>
              <a:t>Click to edit Master subtitle style</a:t>
            </a:r>
            <a:endParaRPr lang="en-GB"/>
          </a:p>
        </p:txBody>
      </p:sp>
      <p:sp>
        <p:nvSpPr>
          <p:cNvPr id="4" name="Rectangle 4"/>
          <p:cNvSpPr>
            <a:spLocks noGrp="1" noChangeArrowheads="1"/>
          </p:cNvSpPr>
          <p:nvPr>
            <p:ph type="dt" sz="quarter" idx="10"/>
          </p:nvPr>
        </p:nvSpPr>
        <p:spPr>
          <a:xfrm>
            <a:off x="755650" y="6248400"/>
            <a:ext cx="1905000" cy="457200"/>
          </a:xfrm>
          <a:prstGeom prst="rect">
            <a:avLst/>
          </a:prstGeom>
        </p:spPr>
        <p:txBody>
          <a:bodyPr/>
          <a:lstStyle>
            <a:lvl1pPr>
              <a:defRPr>
                <a:solidFill>
                  <a:srgbClr val="FFFFFF"/>
                </a:solidFill>
                <a:latin typeface="Arial" panose="020B0604020202020204" pitchFamily="34" charset="0"/>
                <a:cs typeface="Arial" panose="020B0604020202020204" pitchFamily="34" charset="0"/>
              </a:defRPr>
            </a:lvl1pPr>
          </a:lstStyle>
          <a:p>
            <a:pPr>
              <a:defRPr/>
            </a:pPr>
            <a:endParaRPr lang="en-GB"/>
          </a:p>
        </p:txBody>
      </p:sp>
      <p:sp>
        <p:nvSpPr>
          <p:cNvPr id="5" name="Rectangle 5"/>
          <p:cNvSpPr>
            <a:spLocks noGrp="1" noChangeArrowheads="1"/>
          </p:cNvSpPr>
          <p:nvPr>
            <p:ph type="ftr" sz="quarter" idx="11"/>
          </p:nvPr>
        </p:nvSpPr>
        <p:spPr>
          <a:xfrm>
            <a:off x="3194050" y="6248400"/>
            <a:ext cx="2895600" cy="457200"/>
          </a:xfrm>
          <a:prstGeom prst="rect">
            <a:avLst/>
          </a:prstGeom>
        </p:spPr>
        <p:txBody>
          <a:bodyPr/>
          <a:lstStyle>
            <a:lvl1pPr>
              <a:defRPr>
                <a:solidFill>
                  <a:srgbClr val="FFFFFF"/>
                </a:solidFill>
                <a:latin typeface="Arial" panose="020B0604020202020204" pitchFamily="34" charset="0"/>
                <a:cs typeface="Arial" panose="020B0604020202020204" pitchFamily="34" charset="0"/>
              </a:defRPr>
            </a:lvl1pPr>
          </a:lstStyle>
          <a:p>
            <a:pPr>
              <a:defRPr/>
            </a:pPr>
            <a:endParaRPr lang="en-GB"/>
          </a:p>
        </p:txBody>
      </p:sp>
      <p:sp>
        <p:nvSpPr>
          <p:cNvPr id="6" name="Rectangle 6"/>
          <p:cNvSpPr>
            <a:spLocks noGrp="1" noChangeArrowheads="1"/>
          </p:cNvSpPr>
          <p:nvPr>
            <p:ph type="sldNum" sz="quarter" idx="12"/>
          </p:nvPr>
        </p:nvSpPr>
        <p:spPr>
          <a:xfrm>
            <a:off x="6623050" y="6248400"/>
            <a:ext cx="1905000" cy="457200"/>
          </a:xfrm>
          <a:prstGeom prst="rect">
            <a:avLst/>
          </a:prstGeom>
        </p:spPr>
        <p:txBody>
          <a:bodyPr/>
          <a:lstStyle>
            <a:lvl1pPr>
              <a:defRPr>
                <a:solidFill>
                  <a:srgbClr val="FFFFFF"/>
                </a:solidFill>
                <a:latin typeface="Arial" panose="020B0604020202020204" pitchFamily="34" charset="0"/>
                <a:cs typeface="Arial" panose="020B0604020202020204" pitchFamily="34" charset="0"/>
              </a:defRPr>
            </a:lvl1pPr>
          </a:lstStyle>
          <a:p>
            <a:pPr>
              <a:defRPr/>
            </a:pPr>
            <a:fld id="{401D87E6-A3D3-4CE7-B3DA-89F94A5222E7}" type="slidenum">
              <a:rPr lang="en-GB" smtClean="0"/>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2525" y="533400"/>
            <a:ext cx="77724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able Placeholder 2"/>
          <p:cNvSpPr>
            <a:spLocks noGrp="1"/>
          </p:cNvSpPr>
          <p:nvPr>
            <p:ph type="tbl" idx="1"/>
          </p:nvPr>
        </p:nvSpPr>
        <p:spPr>
          <a:xfrm>
            <a:off x="1143000" y="1981200"/>
            <a:ext cx="7772400" cy="4114800"/>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US" noProof="0"/>
              <a:t>Click icon to add table</a:t>
            </a:r>
            <a:endParaRPr lang="en-GB" noProof="0"/>
          </a:p>
        </p:txBody>
      </p:sp>
      <p:sp>
        <p:nvSpPr>
          <p:cNvPr id="4" name="Date Placeholder 3"/>
          <p:cNvSpPr>
            <a:spLocks noGrp="1"/>
          </p:cNvSpPr>
          <p:nvPr>
            <p:ph type="dt" sz="half" idx="10"/>
          </p:nvPr>
        </p:nvSpPr>
        <p:spPr>
          <a:xfrm>
            <a:off x="1143000" y="6248400"/>
            <a:ext cx="19050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GB"/>
          </a:p>
        </p:txBody>
      </p:sp>
      <p:sp>
        <p:nvSpPr>
          <p:cNvPr id="5" name="Footer Placeholder 4"/>
          <p:cNvSpPr>
            <a:spLocks noGrp="1"/>
          </p:cNvSpPr>
          <p:nvPr>
            <p:ph type="ftr" sz="quarter" idx="11"/>
          </p:nvPr>
        </p:nvSpPr>
        <p:spPr>
          <a:xfrm>
            <a:off x="3581400" y="6248400"/>
            <a:ext cx="28956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a:xfrm>
            <a:off x="7010400" y="6248400"/>
            <a:ext cx="19050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fld id="{FF7B6DEE-D3BD-414C-BB8A-8193AE74A6B5}" type="slidenum">
              <a:rPr lang="en-GB" smtClean="0"/>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533400"/>
            <a:ext cx="77724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lipArt Placeholder 2"/>
          <p:cNvSpPr>
            <a:spLocks noGrp="1"/>
          </p:cNvSpPr>
          <p:nvPr>
            <p:ph type="clipArt" sz="half" idx="1"/>
          </p:nvPr>
        </p:nvSpPr>
        <p:spPr>
          <a:xfrm>
            <a:off x="1143000" y="1981200"/>
            <a:ext cx="3810000" cy="4114800"/>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US" noProof="0"/>
              <a:t>Click icon to add online image</a:t>
            </a:r>
            <a:endParaRPr lang="en-GB" noProof="0"/>
          </a:p>
        </p:txBody>
      </p:sp>
      <p:sp>
        <p:nvSpPr>
          <p:cNvPr id="4" name="Text Placeholder 3"/>
          <p:cNvSpPr>
            <a:spLocks noGrp="1"/>
          </p:cNvSpPr>
          <p:nvPr>
            <p:ph type="body" sz="half" idx="2"/>
          </p:nvPr>
        </p:nvSpPr>
        <p:spPr>
          <a:xfrm>
            <a:off x="5105400" y="1981200"/>
            <a:ext cx="3810000" cy="41148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1143000" y="6248400"/>
            <a:ext cx="19050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GB"/>
          </a:p>
        </p:txBody>
      </p:sp>
      <p:sp>
        <p:nvSpPr>
          <p:cNvPr id="6" name="Footer Placeholder 5"/>
          <p:cNvSpPr>
            <a:spLocks noGrp="1"/>
          </p:cNvSpPr>
          <p:nvPr>
            <p:ph type="ftr" sz="quarter" idx="11"/>
          </p:nvPr>
        </p:nvSpPr>
        <p:spPr>
          <a:xfrm>
            <a:off x="3581400" y="6248400"/>
            <a:ext cx="28956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a:xfrm>
            <a:off x="7010400" y="6248400"/>
            <a:ext cx="19050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fld id="{0899134E-4B67-4294-AED0-48F3FBE24392}" type="slidenum">
              <a:rPr lang="en-GB" smtClean="0"/>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4" name="Picture 2" descr="ALSG_PPT_Template 2.jpg                                        00DCFC5DWorkingArea                    7C2688A5:"/>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6" name="Title 1"/>
          <p:cNvSpPr>
            <a:spLocks noGrp="1"/>
          </p:cNvSpPr>
          <p:nvPr>
            <p:ph type="ctrTitle"/>
          </p:nvPr>
        </p:nvSpPr>
        <p:spPr>
          <a:xfrm>
            <a:off x="685800" y="2130425"/>
            <a:ext cx="7772400" cy="1470025"/>
          </a:xfrm>
          <a:prstGeom prst="rect">
            <a:avLst/>
          </a:prstGeom>
        </p:spPr>
        <p:txBody>
          <a:bodyPr/>
          <a:lstStyle>
            <a:lvl1pPr>
              <a:defRPr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extBox 4"/>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ALSG_PPT_Template 2.jpg                                        00DCFC5DWorkingArea                    7C2688A5:"/>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cxnSp>
        <p:nvCxnSpPr>
          <p:cNvPr id="5" name="Straight Connector 2"/>
          <p:cNvCxnSpPr>
            <a:cxnSpLocks noChangeShapeType="1"/>
          </p:cNvCxnSpPr>
          <p:nvPr/>
        </p:nvCxnSpPr>
        <p:spPr bwMode="auto">
          <a:xfrm flipH="1">
            <a:off x="468313" y="3933825"/>
            <a:ext cx="7775575" cy="0"/>
          </a:xfrm>
          <a:prstGeom prst="line">
            <a:avLst/>
          </a:prstGeom>
          <a:noFill/>
          <a:ln w="9525">
            <a:solidFill>
              <a:schemeClr val="bg2"/>
            </a:solidFill>
            <a:round/>
            <a:headEnd/>
            <a:tailEnd/>
          </a:ln>
        </p:spPr>
      </p:cxnSp>
      <p:sp>
        <p:nvSpPr>
          <p:cNvPr id="2" name="Title 1"/>
          <p:cNvSpPr>
            <a:spLocks noGrp="1"/>
          </p:cNvSpPr>
          <p:nvPr>
            <p:ph type="title"/>
          </p:nvPr>
        </p:nvSpPr>
        <p:spPr>
          <a:xfrm>
            <a:off x="467544" y="3939133"/>
            <a:ext cx="7772400" cy="1362075"/>
          </a:xfrm>
          <a:prstGeom prst="rect">
            <a:avLst/>
          </a:prstGeom>
        </p:spPr>
        <p:txBody>
          <a:bodyPr vert="horz" anchor="t"/>
          <a:lstStyle>
            <a:lvl1pPr algn="l">
              <a:defRPr sz="3200" b="1" i="0" cap="all">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67544" y="2426965"/>
            <a:ext cx="7772400" cy="1500187"/>
          </a:xfrm>
          <a:prstGeom prst="rect">
            <a:avLst/>
          </a:prstGeom>
        </p:spPr>
        <p:txBody>
          <a:bodyPr vert="horz" anchor="b"/>
          <a:lstStyle>
            <a:lvl1pPr marL="0" indent="0">
              <a:buNone/>
              <a:defRPr sz="2000" b="0"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6" name="TextBox 5"/>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ALSG_PPT_Template 2.jpg                                        00DCFC5DWorkingArea                    7C2688A5:"/>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2" name="Title 1"/>
          <p:cNvSpPr>
            <a:spLocks noGrp="1"/>
          </p:cNvSpPr>
          <p:nvPr>
            <p:ph type="title"/>
          </p:nvPr>
        </p:nvSpPr>
        <p:spPr>
          <a:xfrm>
            <a:off x="467544" y="332656"/>
            <a:ext cx="8229600" cy="634082"/>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67544" y="1038747"/>
            <a:ext cx="8229600" cy="4032448"/>
          </a:xfrm>
          <a:prstGeom prst="rect">
            <a:avLst/>
          </a:prstGeom>
        </p:spPr>
        <p:txBody>
          <a:bodyPr vert="horz"/>
          <a:lstStyle>
            <a:lvl1pPr marL="457200" indent="-457200">
              <a:buClr>
                <a:srgbClr val="3657A7"/>
              </a:buClr>
              <a:buFont typeface="Arial"/>
              <a:buChar char="•"/>
              <a:defRPr sz="2800" b="0" i="0">
                <a:latin typeface="Arial" panose="020B0604020202020204" pitchFamily="34" charset="0"/>
                <a:cs typeface="Arial" panose="020B0604020202020204" pitchFamily="34" charset="0"/>
              </a:defRPr>
            </a:lvl1pPr>
            <a:lvl2pPr marL="914400" indent="-457200">
              <a:buClr>
                <a:srgbClr val="3657A7"/>
              </a:buClr>
              <a:buFont typeface="Arial"/>
              <a:buChar char="•"/>
              <a:defRPr sz="2400" b="0" i="0">
                <a:latin typeface="Arial" panose="020B0604020202020204" pitchFamily="34" charset="0"/>
                <a:cs typeface="Arial" panose="020B0604020202020204" pitchFamily="34" charset="0"/>
              </a:defRPr>
            </a:lvl2pPr>
            <a:lvl3pPr marL="1257300" indent="-342900">
              <a:buClr>
                <a:srgbClr val="3657A7"/>
              </a:buClr>
              <a:buFont typeface="Arial"/>
              <a:buChar char="•"/>
              <a:defRPr sz="2200" b="0" i="0">
                <a:latin typeface="Arial" panose="020B0604020202020204" pitchFamily="34" charset="0"/>
                <a:cs typeface="Arial" panose="020B0604020202020204" pitchFamily="34" charset="0"/>
              </a:defRPr>
            </a:lvl3pPr>
            <a:lvl4pPr marL="1714500" indent="-342900">
              <a:buClr>
                <a:srgbClr val="3657A7"/>
              </a:buClr>
              <a:buFont typeface="Arial"/>
              <a:buChar char="•"/>
              <a:defRPr sz="2000" b="0" i="0">
                <a:latin typeface="Arial" panose="020B0604020202020204" pitchFamily="34" charset="0"/>
                <a:cs typeface="Arial" panose="020B0604020202020204" pitchFamily="34" charset="0"/>
              </a:defRPr>
            </a:lvl4pPr>
            <a:lvl5pPr marL="2171700" indent="-342900">
              <a:buClr>
                <a:srgbClr val="3657A7"/>
              </a:buClr>
              <a:buFont typeface="Arial"/>
              <a:buChar char="•"/>
              <a:defRPr sz="1800"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ALSG_PPT_Template 2.jpg                                        00DCFC5DWorkingArea                    7C2688A5:"/>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marL="342900" indent="-342900">
              <a:buClr>
                <a:srgbClr val="3657A7"/>
              </a:buClr>
              <a:buFont typeface="Arial"/>
              <a:buChar char="•"/>
              <a:defRPr sz="2800" b="0" i="0">
                <a:latin typeface="Arial" panose="020B0604020202020204" pitchFamily="34" charset="0"/>
                <a:cs typeface="Arial" panose="020B0604020202020204" pitchFamily="34" charset="0"/>
              </a:defRPr>
            </a:lvl1pPr>
            <a:lvl2pPr marL="742950" indent="-285750">
              <a:buClr>
                <a:srgbClr val="3657A7"/>
              </a:buClr>
              <a:buFont typeface="Arial"/>
              <a:buChar char="•"/>
              <a:defRPr sz="2400" b="0" i="0">
                <a:latin typeface="Arial" panose="020B0604020202020204" pitchFamily="34" charset="0"/>
                <a:cs typeface="Arial" panose="020B0604020202020204" pitchFamily="34" charset="0"/>
              </a:defRPr>
            </a:lvl2pPr>
            <a:lvl3pPr marL="1143000" indent="-228600">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buClr>
                <a:srgbClr val="3657A7"/>
              </a:buClr>
              <a:buFont typeface="Arial"/>
              <a:buChar cha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marL="342900" indent="-342900">
              <a:buClr>
                <a:srgbClr val="3657A7"/>
              </a:buClr>
              <a:buFont typeface="Arial"/>
              <a:buChar char="•"/>
              <a:defRPr sz="2800" b="0" i="0">
                <a:latin typeface="Arial" panose="020B0604020202020204" pitchFamily="34" charset="0"/>
                <a:cs typeface="Arial" panose="020B0604020202020204" pitchFamily="34" charset="0"/>
              </a:defRPr>
            </a:lvl1pPr>
            <a:lvl2pPr marL="742950" indent="-285750">
              <a:buClr>
                <a:srgbClr val="3657A7"/>
              </a:buClr>
              <a:buFont typeface="Arial"/>
              <a:buChar char="•"/>
              <a:defRPr sz="2400" b="0" i="0">
                <a:latin typeface="Arial" panose="020B0604020202020204" pitchFamily="34" charset="0"/>
                <a:cs typeface="Arial" panose="020B0604020202020204" pitchFamily="34" charset="0"/>
              </a:defRPr>
            </a:lvl2pPr>
            <a:lvl3pPr marL="1143000" indent="-228600">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buClr>
                <a:srgbClr val="3657A7"/>
              </a:buClr>
              <a:buFont typeface="Arial"/>
              <a:buChar cha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 descr="ALSG_PPT_Template 2.jpg                                        00DCFC5DWorkingArea                    7C2688A5:"/>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2" name="Title 1"/>
          <p:cNvSpPr>
            <a:spLocks noGrp="1"/>
          </p:cNvSpPr>
          <p:nvPr>
            <p:ph type="title"/>
          </p:nvPr>
        </p:nvSpPr>
        <p:spPr>
          <a:xfrm>
            <a:off x="457200" y="274638"/>
            <a:ext cx="8229600" cy="706090"/>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TextBox 3"/>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descr="ALSG_PPT_Template 2.jpg                                        00DCFC5DWorkingArea                    7C2688A5:"/>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3" name="TextBox 2"/>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ALSG_PPT_Template 2.jpg                                        00DCFC5DWorkingArea                    7C2688A5:"/>
          <p:cNvPicPr>
            <a:picLocks noChangeAspect="1" noChangeArrowheads="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a:prstGeom prst="rect">
            <a:avLst/>
          </a:prstGeom>
        </p:spPr>
        <p:txBody>
          <a:bodyPr vert="horz" anchor="b"/>
          <a:lstStyle>
            <a:lvl1pPr algn="l">
              <a:defRPr sz="2400"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solidFill>
                  <a:srgbClr val="2E5796"/>
                </a:solidFill>
                <a:latin typeface="Arial" panose="020B0604020202020204" pitchFamily="34" charset="0"/>
                <a:cs typeface="Arial" panose="020B0604020202020204" pitchFamily="34" charset="0"/>
              </a:defRPr>
            </a:lvl1pPr>
            <a:lvl2pPr>
              <a:defRPr sz="2800">
                <a:solidFill>
                  <a:srgbClr val="2E5796"/>
                </a:solidFill>
                <a:latin typeface="Arial" panose="020B0604020202020204" pitchFamily="34" charset="0"/>
                <a:cs typeface="Arial" panose="020B0604020202020204" pitchFamily="34" charset="0"/>
              </a:defRPr>
            </a:lvl2pPr>
            <a:lvl3pPr>
              <a:defRPr sz="2400">
                <a:solidFill>
                  <a:srgbClr val="2E5796"/>
                </a:solidFill>
                <a:latin typeface="Arial" panose="020B0604020202020204" pitchFamily="34" charset="0"/>
                <a:cs typeface="Arial" panose="020B0604020202020204" pitchFamily="34" charset="0"/>
              </a:defRPr>
            </a:lvl3pPr>
            <a:lvl4pPr>
              <a:defRPr sz="2000">
                <a:solidFill>
                  <a:srgbClr val="2E5796"/>
                </a:solidFill>
                <a:latin typeface="Arial" panose="020B0604020202020204" pitchFamily="34" charset="0"/>
                <a:cs typeface="Arial" panose="020B0604020202020204" pitchFamily="34" charset="0"/>
              </a:defRPr>
            </a:lvl4pPr>
            <a:lvl5pPr>
              <a:defRPr sz="2000">
                <a:solidFill>
                  <a:srgbClr val="2E5796"/>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ALSG_PPT_Template 2.jpg                                        00DCFC5DWorkingArea                    7C2688A5:"/>
          <p:cNvPicPr>
            <a:picLocks noChangeAspect="1" noChangeArrowheads="1"/>
          </p:cNvPicPr>
          <p:nvPr/>
        </p:nvPicPr>
        <p:blipFill>
          <a:blip r:embed="rId2" cstate="print"/>
          <a:srcRect/>
          <a:stretch>
            <a:fillRect/>
          </a:stretch>
        </p:blipFill>
        <p:spPr bwMode="auto">
          <a:xfrm>
            <a:off x="0" y="28575"/>
            <a:ext cx="9144000" cy="6856413"/>
          </a:xfrm>
          <a:prstGeom prst="rect">
            <a:avLst/>
          </a:prstGeom>
          <a:noFill/>
          <a:ln w="9525">
            <a:noFill/>
            <a:miter lim="800000"/>
            <a:headEnd/>
            <a:tailEnd/>
          </a:ln>
        </p:spPr>
      </p:pic>
      <p:cxnSp>
        <p:nvCxnSpPr>
          <p:cNvPr id="6" name="Straight Connector 2"/>
          <p:cNvCxnSpPr>
            <a:cxnSpLocks noChangeShapeType="1"/>
          </p:cNvCxnSpPr>
          <p:nvPr/>
        </p:nvCxnSpPr>
        <p:spPr bwMode="auto">
          <a:xfrm flipH="1">
            <a:off x="3059113" y="5084763"/>
            <a:ext cx="5473700" cy="0"/>
          </a:xfrm>
          <a:prstGeom prst="line">
            <a:avLst/>
          </a:prstGeom>
          <a:noFill/>
          <a:ln w="9525">
            <a:solidFill>
              <a:schemeClr val="bg2"/>
            </a:solidFill>
            <a:round/>
            <a:headEnd/>
            <a:tailEnd/>
          </a:ln>
        </p:spPr>
      </p:cxnSp>
      <p:sp>
        <p:nvSpPr>
          <p:cNvPr id="2" name="Title 1"/>
          <p:cNvSpPr>
            <a:spLocks noGrp="1"/>
          </p:cNvSpPr>
          <p:nvPr>
            <p:ph type="title"/>
          </p:nvPr>
        </p:nvSpPr>
        <p:spPr>
          <a:xfrm>
            <a:off x="3046040" y="4518446"/>
            <a:ext cx="5486400" cy="566738"/>
          </a:xfrm>
          <a:prstGeom prst="rect">
            <a:avLst/>
          </a:prstGeom>
        </p:spPr>
        <p:txBody>
          <a:bodyPr vert="horz" anchor="b"/>
          <a:lstStyle>
            <a:lvl1pPr algn="l">
              <a:defRPr sz="2000" b="1" i="0">
                <a:solidFill>
                  <a:srgbClr val="3657A7"/>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683568" y="317847"/>
            <a:ext cx="7848872" cy="4114800"/>
          </a:xfrm>
          <a:prstGeom prst="rect">
            <a:avLst/>
          </a:prstGeom>
        </p:spPr>
        <p:txBody>
          <a:bodyPr vert="horz"/>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6040" y="5072410"/>
            <a:ext cx="5486400" cy="804862"/>
          </a:xfrm>
          <a:prstGeom prst="rect">
            <a:avLst/>
          </a:prstGeom>
        </p:spPr>
        <p:txBody>
          <a:bodyPr vert="horz"/>
          <a:lstStyle>
            <a:lvl1pPr marL="0" indent="0">
              <a:buNone/>
              <a:defRPr sz="1400" b="0"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TextBox 6"/>
          <p:cNvSpPr txBox="1"/>
          <p:nvPr userDrawn="1"/>
        </p:nvSpPr>
        <p:spPr>
          <a:xfrm>
            <a:off x="5796136" y="6309320"/>
            <a:ext cx="2952328" cy="246221"/>
          </a:xfrm>
          <a:prstGeom prst="rect">
            <a:avLst/>
          </a:prstGeom>
          <a:noFill/>
        </p:spPr>
        <p:txBody>
          <a:bodyPr wrap="square" rtlCol="0">
            <a:spAutoFit/>
          </a:bodyPr>
          <a:lstStyle/>
          <a:p>
            <a:pPr algn="r"/>
            <a:r>
              <a:rPr lang="en-GB" sz="1000" dirty="0">
                <a:solidFill>
                  <a:srgbClr val="2F70C8"/>
                </a:solidFill>
                <a:latin typeface="Arial" panose="020B0604020202020204" pitchFamily="34" charset="0"/>
                <a:cs typeface="Arial" panose="020B0604020202020204" pitchFamily="34" charset="0"/>
              </a:rPr>
              <a:t>© ALSG, 2017</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txStyles>
    <p:titleStyle>
      <a:lvl1pPr algn="ctr" rtl="0" eaLnBrk="1" fontAlgn="base" hangingPunct="1">
        <a:spcBef>
          <a:spcPct val="0"/>
        </a:spcBef>
        <a:spcAft>
          <a:spcPct val="0"/>
        </a:spcAft>
        <a:defRPr sz="4400">
          <a:solidFill>
            <a:schemeClr val="tx2"/>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2"/>
          </a:solidFill>
          <a:latin typeface="Times" pitchFamily="-1"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Times" pitchFamily="-1"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Times" pitchFamily="-1"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Times" pitchFamily="-1"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flipV="1">
            <a:off x="8261350" y="5794375"/>
            <a:ext cx="622300" cy="790575"/>
          </a:xfrm>
          <a:prstGeom prst="rect">
            <a:avLst/>
          </a:prstGeom>
          <a:noFill/>
          <a:ln w="9525">
            <a:noFill/>
            <a:miter lim="800000"/>
            <a:headEnd/>
            <a:tailEnd/>
          </a:ln>
        </p:spPr>
        <p:txBody>
          <a:bodyPr wrap="none" anchor="ctr"/>
          <a:lstStyle/>
          <a:p>
            <a:endParaRPr lang="en-GB">
              <a:latin typeface="Arial" panose="020B0604020202020204" pitchFamily="34" charset="0"/>
              <a:cs typeface="Arial" panose="020B0604020202020204" pitchFamily="34" charset="0"/>
            </a:endParaRPr>
          </a:p>
        </p:txBody>
      </p:sp>
      <p:sp>
        <p:nvSpPr>
          <p:cNvPr id="15363" name="Rectangle 2"/>
          <p:cNvSpPr>
            <a:spLocks noGrp="1" noChangeArrowheads="1"/>
          </p:cNvSpPr>
          <p:nvPr>
            <p:ph type="ctrTitle" sz="quarter"/>
          </p:nvPr>
        </p:nvSpPr>
        <p:spPr bwMode="auto">
          <a:xfrm>
            <a:off x="755650" y="1730375"/>
            <a:ext cx="7418388" cy="977900"/>
          </a:xfrm>
          <a:prstGeom prst="rect">
            <a:avLst/>
          </a:prstGeom>
          <a:noFill/>
          <a:ln>
            <a:miter lim="800000"/>
            <a:headEnd/>
            <a:tailEnd/>
          </a:ln>
        </p:spPr>
        <p:txBody>
          <a:bodyPr wrap="none"/>
          <a:lstStyle/>
          <a:p>
            <a:pPr algn="l"/>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Acute Psychiatric Emergencies </a:t>
            </a:r>
            <a:br>
              <a:rPr lang="en-US" sz="3600" b="1" dirty="0">
                <a:solidFill>
                  <a:schemeClr val="bg1"/>
                </a:solidFill>
                <a:latin typeface="Arial" panose="020B0604020202020204" pitchFamily="34" charset="0"/>
                <a:ea typeface="ＭＳ Ｐゴシック" pitchFamily="34" charset="-128"/>
                <a:cs typeface="Arial" panose="020B0604020202020204" pitchFamily="34" charset="0"/>
              </a:rPr>
            </a:b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r>
              <a:rPr lang="en-US" sz="3600" b="1" dirty="0" err="1">
                <a:solidFill>
                  <a:schemeClr val="bg1"/>
                </a:solidFill>
                <a:latin typeface="Arial" panose="020B0604020202020204" pitchFamily="34" charset="0"/>
                <a:ea typeface="ＭＳ Ｐゴシック" pitchFamily="34" charset="-128"/>
                <a:cs typeface="Arial" panose="020B0604020202020204" pitchFamily="34" charset="0"/>
              </a:rPr>
              <a:t>APEx</a:t>
            </a: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p>
        </p:txBody>
      </p:sp>
      <p:sp>
        <p:nvSpPr>
          <p:cNvPr id="15364" name="Rectangle 3"/>
          <p:cNvSpPr>
            <a:spLocks noGrp="1" noChangeArrowheads="1"/>
          </p:cNvSpPr>
          <p:nvPr>
            <p:ph type="subTitle" sz="quarter" idx="4294967295"/>
          </p:nvPr>
        </p:nvSpPr>
        <p:spPr bwMode="auto">
          <a:xfrm>
            <a:off x="790575" y="3166294"/>
            <a:ext cx="5221288" cy="766762"/>
          </a:xfrm>
          <a:prstGeom prst="rect">
            <a:avLst/>
          </a:prstGeom>
          <a:noFill/>
          <a:ln>
            <a:miter lim="800000"/>
            <a:headEnd/>
            <a:tailEnd/>
          </a:ln>
        </p:spPr>
        <p:txBody>
          <a:bodyPr wrap="none"/>
          <a:lstStyle/>
          <a:p>
            <a:pPr>
              <a:lnSpc>
                <a:spcPct val="90000"/>
              </a:lnSpc>
              <a:spcBef>
                <a:spcPct val="0"/>
              </a:spcBef>
              <a:buFontTx/>
              <a:buNone/>
            </a:pPr>
            <a:r>
              <a:rPr lang="en-US" sz="2400" b="1" dirty="0">
                <a:solidFill>
                  <a:schemeClr val="bg1"/>
                </a:solidFill>
                <a:latin typeface="Arial" panose="020B0604020202020204" pitchFamily="34" charset="0"/>
                <a:ea typeface="ＭＳ Ｐゴシック" pitchFamily="34" charset="-128"/>
                <a:cs typeface="Arial" panose="020B0604020202020204" pitchFamily="34" charset="0"/>
              </a:rPr>
              <a:t>Session three:</a:t>
            </a:r>
          </a:p>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Apparently drunk</a:t>
            </a:r>
          </a:p>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Confusion</a:t>
            </a:r>
          </a:p>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Behaving strangely</a:t>
            </a:r>
          </a:p>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Aggression</a:t>
            </a:r>
          </a:p>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Stigma and mental health</a:t>
            </a:r>
          </a:p>
        </p:txBody>
      </p:sp>
    </p:spTree>
  </p:cSld>
  <p:clrMapOvr>
    <a:masterClrMapping/>
  </p:clrMapOvr>
  <p:transition spd="med">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Management, </a:t>
            </a:r>
            <a:r>
              <a:rPr lang="en-GB"/>
              <a:t>Disposal, Handover </a:t>
            </a:r>
            <a:endParaRPr lang="en-GB" dirty="0"/>
          </a:p>
        </p:txBody>
      </p:sp>
      <p:sp>
        <p:nvSpPr>
          <p:cNvPr id="5" name="Content Placeholder 4"/>
          <p:cNvSpPr>
            <a:spLocks noGrp="1"/>
          </p:cNvSpPr>
          <p:nvPr>
            <p:ph idx="1"/>
          </p:nvPr>
        </p:nvSpPr>
        <p:spPr/>
        <p:txBody>
          <a:bodyPr/>
          <a:lstStyle/>
          <a:p>
            <a:pPr marL="0" indent="0">
              <a:buNone/>
            </a:pPr>
            <a:r>
              <a:rPr lang="en-GB" dirty="0"/>
              <a:t>Think PPP (7:5)</a:t>
            </a:r>
          </a:p>
          <a:p>
            <a:r>
              <a:rPr lang="en-GB" dirty="0"/>
              <a:t>Precipitants (general, intoxication, toxicity, withdrawal and deficiency states, primary neurological disease)</a:t>
            </a:r>
          </a:p>
          <a:p>
            <a:r>
              <a:rPr lang="en-GB" dirty="0"/>
              <a:t>Predisposing factors – modifiable?</a:t>
            </a:r>
          </a:p>
          <a:p>
            <a:r>
              <a:rPr lang="en-GB" dirty="0"/>
              <a:t>Perpetuating factors – modifiable?</a:t>
            </a:r>
          </a:p>
        </p:txBody>
      </p:sp>
      <p:pic>
        <p:nvPicPr>
          <p:cNvPr id="2" name="Picture 1"/>
          <p:cNvPicPr>
            <a:picLocks noChangeAspect="1"/>
          </p:cNvPicPr>
          <p:nvPr/>
        </p:nvPicPr>
        <p:blipFill>
          <a:blip r:embed="rId3"/>
          <a:stretch>
            <a:fillRect/>
          </a:stretch>
        </p:blipFill>
        <p:spPr>
          <a:xfrm>
            <a:off x="1835696" y="4101686"/>
            <a:ext cx="6577783" cy="2774024"/>
          </a:xfrm>
          <a:prstGeom prst="rect">
            <a:avLst/>
          </a:prstGeom>
        </p:spPr>
      </p:pic>
    </p:spTree>
    <p:extLst>
      <p:ext uri="{BB962C8B-B14F-4D97-AF65-F5344CB8AC3E}">
        <p14:creationId xmlns:p14="http://schemas.microsoft.com/office/powerpoint/2010/main" val="855285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flipV="1">
            <a:off x="8261350" y="5794375"/>
            <a:ext cx="622300" cy="790575"/>
          </a:xfrm>
          <a:prstGeom prst="rect">
            <a:avLst/>
          </a:prstGeom>
          <a:noFill/>
          <a:ln w="9525">
            <a:noFill/>
            <a:miter lim="800000"/>
            <a:headEnd/>
            <a:tailEnd/>
          </a:ln>
        </p:spPr>
        <p:txBody>
          <a:bodyPr wrap="none" anchor="ctr"/>
          <a:lstStyle/>
          <a:p>
            <a:endParaRPr lang="en-GB">
              <a:latin typeface="Arial" panose="020B0604020202020204" pitchFamily="34" charset="0"/>
              <a:cs typeface="Arial" panose="020B0604020202020204" pitchFamily="34" charset="0"/>
            </a:endParaRPr>
          </a:p>
        </p:txBody>
      </p:sp>
      <p:sp>
        <p:nvSpPr>
          <p:cNvPr id="15363" name="Rectangle 2"/>
          <p:cNvSpPr>
            <a:spLocks noGrp="1" noChangeArrowheads="1"/>
          </p:cNvSpPr>
          <p:nvPr>
            <p:ph type="ctrTitle" sz="quarter"/>
          </p:nvPr>
        </p:nvSpPr>
        <p:spPr bwMode="auto">
          <a:xfrm>
            <a:off x="755650" y="1730375"/>
            <a:ext cx="7418388" cy="977900"/>
          </a:xfrm>
          <a:prstGeom prst="rect">
            <a:avLst/>
          </a:prstGeom>
          <a:noFill/>
          <a:ln>
            <a:miter lim="800000"/>
            <a:headEnd/>
            <a:tailEnd/>
          </a:ln>
        </p:spPr>
        <p:txBody>
          <a:bodyPr wrap="none"/>
          <a:lstStyle/>
          <a:p>
            <a:pPr algn="l"/>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Acute Psychiatric Emergencies </a:t>
            </a:r>
            <a:br>
              <a:rPr lang="en-US" sz="3600" b="1" dirty="0">
                <a:solidFill>
                  <a:schemeClr val="bg1"/>
                </a:solidFill>
                <a:latin typeface="Arial" panose="020B0604020202020204" pitchFamily="34" charset="0"/>
                <a:ea typeface="ＭＳ Ｐゴシック" pitchFamily="34" charset="-128"/>
                <a:cs typeface="Arial" panose="020B0604020202020204" pitchFamily="34" charset="0"/>
              </a:rPr>
            </a:b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r>
              <a:rPr lang="en-US" sz="3600" b="1" dirty="0" err="1">
                <a:solidFill>
                  <a:schemeClr val="bg1"/>
                </a:solidFill>
                <a:latin typeface="Arial" panose="020B0604020202020204" pitchFamily="34" charset="0"/>
                <a:ea typeface="ＭＳ Ｐゴシック" pitchFamily="34" charset="-128"/>
                <a:cs typeface="Arial" panose="020B0604020202020204" pitchFamily="34" charset="0"/>
              </a:rPr>
              <a:t>APEx</a:t>
            </a: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p>
        </p:txBody>
      </p:sp>
      <p:sp>
        <p:nvSpPr>
          <p:cNvPr id="15364" name="Rectangle 3"/>
          <p:cNvSpPr>
            <a:spLocks noGrp="1" noChangeArrowheads="1"/>
          </p:cNvSpPr>
          <p:nvPr>
            <p:ph type="subTitle" sz="quarter" idx="4294967295"/>
          </p:nvPr>
        </p:nvSpPr>
        <p:spPr bwMode="auto">
          <a:xfrm>
            <a:off x="790575" y="3166294"/>
            <a:ext cx="5221288" cy="766762"/>
          </a:xfrm>
          <a:prstGeom prst="rect">
            <a:avLst/>
          </a:prstGeom>
          <a:noFill/>
          <a:ln>
            <a:miter lim="800000"/>
            <a:headEnd/>
            <a:tailEnd/>
          </a:ln>
        </p:spPr>
        <p:txBody>
          <a:bodyPr wrap="none"/>
          <a:lstStyle/>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Behaving strangely</a:t>
            </a:r>
          </a:p>
        </p:txBody>
      </p:sp>
    </p:spTree>
    <p:extLst>
      <p:ext uri="{BB962C8B-B14F-4D97-AF65-F5344CB8AC3E}">
        <p14:creationId xmlns:p14="http://schemas.microsoft.com/office/powerpoint/2010/main" val="599013450"/>
      </p:ext>
    </p:extLst>
  </p:cSld>
  <p:clrMapOvr>
    <a:masterClrMapping/>
  </p:clrMapOvr>
  <p:transition spd="med">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Learning outcomes</a:t>
            </a:r>
          </a:p>
        </p:txBody>
      </p:sp>
      <p:sp>
        <p:nvSpPr>
          <p:cNvPr id="5" name="Content Placeholder 4"/>
          <p:cNvSpPr>
            <a:spLocks noGrp="1"/>
          </p:cNvSpPr>
          <p:nvPr>
            <p:ph idx="1"/>
          </p:nvPr>
        </p:nvSpPr>
        <p:spPr/>
        <p:txBody>
          <a:bodyPr/>
          <a:lstStyle/>
          <a:p>
            <a:pPr marL="0" indent="0">
              <a:buNone/>
            </a:pPr>
            <a:r>
              <a:rPr lang="en-GB" dirty="0"/>
              <a:t>By the end of this session you will have consolidated your understanding of:</a:t>
            </a:r>
          </a:p>
          <a:p>
            <a:r>
              <a:rPr lang="en-GB" dirty="0"/>
              <a:t>How to apply the structured approach to patients who are behaving strangely</a:t>
            </a:r>
          </a:p>
          <a:p>
            <a:r>
              <a:rPr lang="en-GB" dirty="0"/>
              <a:t>How to identify the key features of common psychiatric presentations and how to screen for medical causes of psychiatric presentations</a:t>
            </a:r>
          </a:p>
          <a:p>
            <a:endParaRPr lang="en-GB" dirty="0"/>
          </a:p>
        </p:txBody>
      </p:sp>
    </p:spTree>
    <p:extLst>
      <p:ext uri="{BB962C8B-B14F-4D97-AF65-F5344CB8AC3E}">
        <p14:creationId xmlns:p14="http://schemas.microsoft.com/office/powerpoint/2010/main" val="353079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Declan</a:t>
            </a:r>
          </a:p>
        </p:txBody>
      </p:sp>
      <p:sp>
        <p:nvSpPr>
          <p:cNvPr id="7" name="TextBox 6"/>
          <p:cNvSpPr txBox="1"/>
          <p:nvPr/>
        </p:nvSpPr>
        <p:spPr>
          <a:xfrm>
            <a:off x="3131840" y="2204864"/>
            <a:ext cx="4824536" cy="3046988"/>
          </a:xfrm>
          <a:prstGeom prst="rect">
            <a:avLst/>
          </a:prstGeom>
          <a:noFill/>
        </p:spPr>
        <p:txBody>
          <a:bodyPr wrap="square" rtlCol="0">
            <a:spAutoFit/>
          </a:bodyPr>
          <a:lstStyle/>
          <a:p>
            <a:r>
              <a:rPr lang="en-GB" dirty="0"/>
              <a:t>Declan has been brought into the department by police after a domestic incident, where he was threatening to kill his wife because neighbours were telling him that she was poisoning him and he should kill her first. </a:t>
            </a:r>
          </a:p>
          <a:p>
            <a:r>
              <a:rPr lang="en-GB" dirty="0"/>
              <a:t> </a:t>
            </a:r>
          </a:p>
        </p:txBody>
      </p:sp>
      <p:sp>
        <p:nvSpPr>
          <p:cNvPr id="8" name="TextBox 7"/>
          <p:cNvSpPr txBox="1"/>
          <p:nvPr/>
        </p:nvSpPr>
        <p:spPr>
          <a:xfrm>
            <a:off x="591094" y="4869160"/>
            <a:ext cx="7961812" cy="830997"/>
          </a:xfrm>
          <a:prstGeom prst="rect">
            <a:avLst/>
          </a:prstGeom>
          <a:solidFill>
            <a:srgbClr val="2F70C8"/>
          </a:solidFill>
        </p:spPr>
        <p:txBody>
          <a:bodyPr wrap="square" rtlCol="0">
            <a:spAutoFit/>
          </a:bodyPr>
          <a:lstStyle/>
          <a:p>
            <a:r>
              <a:rPr lang="en-GB" dirty="0">
                <a:solidFill>
                  <a:schemeClr val="bg1"/>
                </a:solidFill>
              </a:rPr>
              <a:t>In breakout rooms – read more about Declan’s case and identify the potential differential diagnoses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665" y="1484784"/>
            <a:ext cx="1850752" cy="277662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4"/>
          <a:stretch>
            <a:fillRect/>
          </a:stretch>
        </p:blipFill>
        <p:spPr>
          <a:xfrm>
            <a:off x="2183768" y="214356"/>
            <a:ext cx="6844744" cy="1709859"/>
          </a:xfrm>
          <a:prstGeom prst="rect">
            <a:avLst/>
          </a:prstGeom>
        </p:spPr>
      </p:pic>
    </p:spTree>
    <p:extLst>
      <p:ext uri="{BB962C8B-B14F-4D97-AF65-F5344CB8AC3E}">
        <p14:creationId xmlns:p14="http://schemas.microsoft.com/office/powerpoint/2010/main" val="115901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flipV="1">
            <a:off x="8261350" y="5794375"/>
            <a:ext cx="622300" cy="790575"/>
          </a:xfrm>
          <a:prstGeom prst="rect">
            <a:avLst/>
          </a:prstGeom>
          <a:noFill/>
          <a:ln w="9525">
            <a:noFill/>
            <a:miter lim="800000"/>
            <a:headEnd/>
            <a:tailEnd/>
          </a:ln>
        </p:spPr>
        <p:txBody>
          <a:bodyPr wrap="none" anchor="ctr"/>
          <a:lstStyle/>
          <a:p>
            <a:endParaRPr lang="en-GB" dirty="0">
              <a:latin typeface="Arial" panose="020B0604020202020204" pitchFamily="34" charset="0"/>
              <a:cs typeface="Arial" panose="020B0604020202020204" pitchFamily="34" charset="0"/>
            </a:endParaRPr>
          </a:p>
        </p:txBody>
      </p:sp>
      <p:sp>
        <p:nvSpPr>
          <p:cNvPr id="15363" name="Rectangle 2"/>
          <p:cNvSpPr>
            <a:spLocks noGrp="1" noChangeArrowheads="1"/>
          </p:cNvSpPr>
          <p:nvPr>
            <p:ph type="ctrTitle"/>
          </p:nvPr>
        </p:nvSpPr>
        <p:spPr bwMode="auto">
          <a:prstGeom prst="rect">
            <a:avLst/>
          </a:prstGeom>
          <a:noFill/>
          <a:ln>
            <a:miter lim="800000"/>
            <a:headEnd/>
            <a:tailEnd/>
          </a:ln>
        </p:spPr>
        <p:txBody>
          <a:bodyPr wrap="none"/>
          <a:lstStyle/>
          <a:p>
            <a:pPr algn="l"/>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Acute Psychiatric Emergencies </a:t>
            </a:r>
            <a:br>
              <a:rPr lang="en-US" sz="3600" b="1" dirty="0">
                <a:solidFill>
                  <a:schemeClr val="bg1"/>
                </a:solidFill>
                <a:latin typeface="Arial" panose="020B0604020202020204" pitchFamily="34" charset="0"/>
                <a:ea typeface="ＭＳ Ｐゴシック" pitchFamily="34" charset="-128"/>
                <a:cs typeface="Arial" panose="020B0604020202020204" pitchFamily="34" charset="0"/>
              </a:rPr>
            </a:b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(APEx)</a:t>
            </a:r>
          </a:p>
        </p:txBody>
      </p:sp>
      <p:sp>
        <p:nvSpPr>
          <p:cNvPr id="15364" name="Rectangle 3"/>
          <p:cNvSpPr>
            <a:spLocks noGrp="1" noChangeArrowheads="1"/>
          </p:cNvSpPr>
          <p:nvPr>
            <p:ph type="subTitle" idx="1"/>
          </p:nvPr>
        </p:nvSpPr>
        <p:spPr bwMode="auto">
          <a:prstGeom prst="rect">
            <a:avLst/>
          </a:prstGeom>
          <a:noFill/>
          <a:ln>
            <a:miter lim="800000"/>
            <a:headEnd/>
            <a:tailEnd/>
          </a:ln>
        </p:spPr>
        <p:txBody>
          <a:bodyPr wrap="none"/>
          <a:lstStyle/>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The aggressive patient</a:t>
            </a:r>
          </a:p>
        </p:txBody>
      </p:sp>
    </p:spTree>
    <p:extLst>
      <p:ext uri="{BB962C8B-B14F-4D97-AF65-F5344CB8AC3E}">
        <p14:creationId xmlns:p14="http://schemas.microsoft.com/office/powerpoint/2010/main" val="2511275134"/>
      </p:ext>
    </p:extLst>
  </p:cSld>
  <p:clrMapOvr>
    <a:masterClrMapping/>
  </p:clrMapOvr>
  <p:transition spd="med">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Learning outcomes</a:t>
            </a:r>
          </a:p>
        </p:txBody>
      </p:sp>
      <p:sp>
        <p:nvSpPr>
          <p:cNvPr id="5" name="Content Placeholder 4"/>
          <p:cNvSpPr>
            <a:spLocks noGrp="1"/>
          </p:cNvSpPr>
          <p:nvPr>
            <p:ph idx="1"/>
          </p:nvPr>
        </p:nvSpPr>
        <p:spPr/>
        <p:txBody>
          <a:bodyPr/>
          <a:lstStyle/>
          <a:p>
            <a:pPr marL="0" indent="0">
              <a:buNone/>
            </a:pPr>
            <a:r>
              <a:rPr lang="en-GB" dirty="0"/>
              <a:t>By the end of this session you will have consolidated your understanding of:</a:t>
            </a:r>
          </a:p>
          <a:p>
            <a:r>
              <a:rPr lang="en-GB" dirty="0"/>
              <a:t>how to apply the structured approach to aggressive patients </a:t>
            </a:r>
          </a:p>
          <a:p>
            <a:r>
              <a:rPr lang="en-GB" dirty="0"/>
              <a:t>how to assess risk</a:t>
            </a:r>
          </a:p>
          <a:p>
            <a:r>
              <a:rPr lang="en-GB" dirty="0"/>
              <a:t>how to de-escalate a potential aggressive situation</a:t>
            </a:r>
          </a:p>
          <a:p>
            <a:endParaRPr lang="en-GB" dirty="0"/>
          </a:p>
        </p:txBody>
      </p:sp>
    </p:spTree>
    <p:extLst>
      <p:ext uri="{BB962C8B-B14F-4D97-AF65-F5344CB8AC3E}">
        <p14:creationId xmlns:p14="http://schemas.microsoft.com/office/powerpoint/2010/main" val="2305307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Jeremy</a:t>
            </a:r>
          </a:p>
        </p:txBody>
      </p:sp>
      <p:sp>
        <p:nvSpPr>
          <p:cNvPr id="7" name="TextBox 6"/>
          <p:cNvSpPr txBox="1"/>
          <p:nvPr/>
        </p:nvSpPr>
        <p:spPr>
          <a:xfrm>
            <a:off x="2051720" y="274638"/>
            <a:ext cx="6635080" cy="4893647"/>
          </a:xfrm>
          <a:prstGeom prst="rect">
            <a:avLst/>
          </a:prstGeom>
          <a:noFill/>
        </p:spPr>
        <p:txBody>
          <a:bodyPr wrap="square" rtlCol="0">
            <a:spAutoFit/>
          </a:bodyPr>
          <a:lstStyle/>
          <a:p>
            <a:r>
              <a:rPr lang="en-GB" dirty="0"/>
              <a:t>Jeremy, a 29 year old man, presents to the emergency department.</a:t>
            </a:r>
          </a:p>
          <a:p>
            <a:endParaRPr lang="en-GB" dirty="0"/>
          </a:p>
          <a:p>
            <a:pPr algn="l"/>
            <a:r>
              <a:rPr lang="en-US" dirty="0"/>
              <a:t>He is demanding that he obtains his prescription of methadone. He tells reception that he received his usual dose of 40mg methadone yesterday but the chemist was shut today and then he lost his prescription. Reception tell him he will have to wait to be seen at which point he becomes quite abusive telling her he feels like he is going to die and can’t stop sweating and shaking</a:t>
            </a:r>
            <a:endParaRPr lang="en-GB" dirty="0"/>
          </a:p>
          <a:p>
            <a:pPr algn="l"/>
            <a:endParaRPr lang="en-GB" dirty="0"/>
          </a:p>
        </p:txBody>
      </p:sp>
      <p:sp>
        <p:nvSpPr>
          <p:cNvPr id="8" name="TextBox 7"/>
          <p:cNvSpPr txBox="1"/>
          <p:nvPr/>
        </p:nvSpPr>
        <p:spPr>
          <a:xfrm>
            <a:off x="738040" y="4869160"/>
            <a:ext cx="7961812" cy="830997"/>
          </a:xfrm>
          <a:prstGeom prst="rect">
            <a:avLst/>
          </a:prstGeom>
          <a:solidFill>
            <a:srgbClr val="2F70C8"/>
          </a:solidFill>
        </p:spPr>
        <p:txBody>
          <a:bodyPr wrap="square" rtlCol="0">
            <a:spAutoFit/>
          </a:bodyPr>
          <a:lstStyle/>
          <a:p>
            <a:r>
              <a:rPr lang="en-GB" dirty="0">
                <a:solidFill>
                  <a:schemeClr val="bg1"/>
                </a:solidFill>
              </a:rPr>
              <a:t>Let’s consider Jeremy’s case and formulate the risk in this situation.  What are the next steps </a:t>
            </a:r>
          </a:p>
        </p:txBody>
      </p:sp>
      <p:pic>
        <p:nvPicPr>
          <p:cNvPr id="10" name="Picture 9"/>
          <p:cNvPicPr/>
          <p:nvPr/>
        </p:nvPicPr>
        <p:blipFill rotWithShape="1">
          <a:blip r:embed="rId3" cstate="print">
            <a:extLst>
              <a:ext uri="{28A0092B-C50C-407E-A947-70E740481C1C}">
                <a14:useLocalDpi xmlns:a14="http://schemas.microsoft.com/office/drawing/2010/main" val="0"/>
              </a:ext>
            </a:extLst>
          </a:blip>
          <a:srcRect l="61361" r="5614" b="44463"/>
          <a:stretch/>
        </p:blipFill>
        <p:spPr bwMode="auto">
          <a:xfrm>
            <a:off x="738040" y="1625428"/>
            <a:ext cx="942975" cy="105727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33445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Jeremy</a:t>
            </a:r>
          </a:p>
        </p:txBody>
      </p:sp>
      <p:sp>
        <p:nvSpPr>
          <p:cNvPr id="8" name="TextBox 7"/>
          <p:cNvSpPr txBox="1"/>
          <p:nvPr/>
        </p:nvSpPr>
        <p:spPr>
          <a:xfrm>
            <a:off x="467544" y="2996952"/>
            <a:ext cx="1574334" cy="461665"/>
          </a:xfrm>
          <a:prstGeom prst="rect">
            <a:avLst/>
          </a:prstGeom>
          <a:solidFill>
            <a:srgbClr val="2F70C8"/>
          </a:solidFill>
        </p:spPr>
        <p:txBody>
          <a:bodyPr wrap="square" rtlCol="0">
            <a:spAutoFit/>
          </a:bodyPr>
          <a:lstStyle/>
          <a:p>
            <a:pPr algn="l"/>
            <a:r>
              <a:rPr lang="en-GB" dirty="0">
                <a:solidFill>
                  <a:schemeClr val="bg1"/>
                </a:solidFill>
              </a:rPr>
              <a:t>Summary</a:t>
            </a:r>
          </a:p>
        </p:txBody>
      </p:sp>
      <p:pic>
        <p:nvPicPr>
          <p:cNvPr id="10" name="Picture 9"/>
          <p:cNvPicPr/>
          <p:nvPr/>
        </p:nvPicPr>
        <p:blipFill rotWithShape="1">
          <a:blip r:embed="rId3" cstate="print">
            <a:extLst>
              <a:ext uri="{28A0092B-C50C-407E-A947-70E740481C1C}">
                <a14:useLocalDpi xmlns:a14="http://schemas.microsoft.com/office/drawing/2010/main" val="0"/>
              </a:ext>
            </a:extLst>
          </a:blip>
          <a:srcRect l="61361" r="5614" b="44463"/>
          <a:stretch/>
        </p:blipFill>
        <p:spPr bwMode="auto">
          <a:xfrm>
            <a:off x="738040" y="1625428"/>
            <a:ext cx="942975" cy="105727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sp>
        <p:nvSpPr>
          <p:cNvPr id="6" name="TextBox 5"/>
          <p:cNvSpPr txBox="1"/>
          <p:nvPr/>
        </p:nvSpPr>
        <p:spPr>
          <a:xfrm>
            <a:off x="2555776" y="1484784"/>
            <a:ext cx="6408712" cy="2677656"/>
          </a:xfrm>
          <a:prstGeom prst="rect">
            <a:avLst/>
          </a:prstGeom>
          <a:noFill/>
        </p:spPr>
        <p:txBody>
          <a:bodyPr wrap="square" rtlCol="0">
            <a:spAutoFit/>
          </a:bodyPr>
          <a:lstStyle/>
          <a:p>
            <a:pPr marL="342900" indent="-342900" algn="l">
              <a:buClr>
                <a:srgbClr val="2F70C8"/>
              </a:buClr>
              <a:buFont typeface="Arial" panose="020B0604020202020204" pitchFamily="34" charset="0"/>
              <a:buChar char="•"/>
            </a:pPr>
            <a:r>
              <a:rPr lang="en-GB" dirty="0"/>
              <a:t>Consider risk at all times</a:t>
            </a:r>
          </a:p>
          <a:p>
            <a:pPr marL="342900" indent="-342900" algn="l">
              <a:buClr>
                <a:srgbClr val="2F70C8"/>
              </a:buClr>
              <a:buFont typeface="Arial" panose="020B0604020202020204" pitchFamily="34" charset="0"/>
              <a:buChar char="•"/>
            </a:pPr>
            <a:r>
              <a:rPr lang="en-GB" dirty="0"/>
              <a:t>Assess risk</a:t>
            </a:r>
          </a:p>
          <a:p>
            <a:pPr marL="342900" indent="-342900" algn="l">
              <a:buClr>
                <a:srgbClr val="2F70C8"/>
              </a:buClr>
              <a:buFont typeface="Arial" panose="020B0604020202020204" pitchFamily="34" charset="0"/>
              <a:buChar char="•"/>
            </a:pPr>
            <a:r>
              <a:rPr lang="en-GB" dirty="0"/>
              <a:t>Draw up risk management plan </a:t>
            </a:r>
          </a:p>
          <a:p>
            <a:pPr marL="342900" indent="-342900" algn="l">
              <a:buClr>
                <a:srgbClr val="2F70C8"/>
              </a:buClr>
              <a:buFont typeface="Arial" panose="020B0604020202020204" pitchFamily="34" charset="0"/>
              <a:buChar char="•"/>
            </a:pPr>
            <a:r>
              <a:rPr lang="en-GB" dirty="0"/>
              <a:t>Communicate risk management plan</a:t>
            </a:r>
          </a:p>
          <a:p>
            <a:pPr marL="342900" indent="-342900" algn="l">
              <a:buClr>
                <a:srgbClr val="2F70C8"/>
              </a:buClr>
              <a:buFont typeface="Arial" panose="020B0604020202020204" pitchFamily="34" charset="0"/>
              <a:buChar char="•"/>
            </a:pPr>
            <a:r>
              <a:rPr lang="en-GB" dirty="0"/>
              <a:t>Carry out plan considering de-escalation</a:t>
            </a:r>
          </a:p>
          <a:p>
            <a:pPr marL="342900" indent="-342900" algn="l">
              <a:buClr>
                <a:srgbClr val="2F70C8"/>
              </a:buClr>
              <a:buFont typeface="Arial" panose="020B0604020202020204" pitchFamily="34" charset="0"/>
              <a:buChar char="•"/>
            </a:pPr>
            <a:r>
              <a:rPr lang="en-GB" dirty="0"/>
              <a:t>Evaluate outcome of plan and de-escalation</a:t>
            </a:r>
          </a:p>
          <a:p>
            <a:pPr marL="342900" indent="-342900" algn="l">
              <a:buClr>
                <a:srgbClr val="2F70C8"/>
              </a:buClr>
              <a:buFont typeface="Arial" panose="020B0604020202020204" pitchFamily="34" charset="0"/>
              <a:buChar char="•"/>
            </a:pPr>
            <a:r>
              <a:rPr lang="en-GB" dirty="0"/>
              <a:t>Review and debrief</a:t>
            </a:r>
          </a:p>
        </p:txBody>
      </p:sp>
    </p:spTree>
    <p:extLst>
      <p:ext uri="{BB962C8B-B14F-4D97-AF65-F5344CB8AC3E}">
        <p14:creationId xmlns:p14="http://schemas.microsoft.com/office/powerpoint/2010/main" val="3277236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046413" y="4518025"/>
            <a:ext cx="5486400" cy="566738"/>
          </a:xfrm>
          <a:noFill/>
          <a:ln>
            <a:miter lim="800000"/>
            <a:headEnd/>
            <a:tailEnd/>
          </a:ln>
        </p:spPr>
        <p:txBody>
          <a:bodyPr wrap="square" lIns="91440" tIns="45720" rIns="91440" bIns="45720" numCol="1" anchorCtr="0" compatLnSpc="1">
            <a:prstTxWarp prst="textNoShape">
              <a:avLst/>
            </a:prstTxWarp>
          </a:bodyPr>
          <a:lstStyle/>
          <a:p>
            <a:r>
              <a:rPr lang="en-GB" sz="2800" dirty="0">
                <a:ea typeface="ＭＳ Ｐゴシック" pitchFamily="34" charset="-128"/>
              </a:rPr>
              <a:t>Acute Psychiatric Emergencies (APEx)</a:t>
            </a:r>
          </a:p>
        </p:txBody>
      </p:sp>
      <p:sp>
        <p:nvSpPr>
          <p:cNvPr id="25603" name="Text Placeholder 4"/>
          <p:cNvSpPr>
            <a:spLocks noGrp="1"/>
          </p:cNvSpPr>
          <p:nvPr>
            <p:ph type="body" sz="half" idx="2"/>
          </p:nvPr>
        </p:nvSpPr>
        <p:spPr bwMode="auto">
          <a:xfrm>
            <a:off x="3046413" y="5072063"/>
            <a:ext cx="5486400" cy="804862"/>
          </a:xfrm>
          <a:noFill/>
          <a:ln>
            <a:miter lim="800000"/>
            <a:headEnd/>
            <a:tailEnd/>
          </a:ln>
        </p:spPr>
        <p:txBody>
          <a:bodyPr wrap="square" lIns="91440" tIns="45720" rIns="91440" bIns="45720" numCol="1" anchor="t" anchorCtr="0" compatLnSpc="1">
            <a:prstTxWarp prst="textNoShape">
              <a:avLst/>
            </a:prstTxWarp>
          </a:bodyPr>
          <a:lstStyle/>
          <a:p>
            <a:r>
              <a:rPr lang="en-GB" sz="2400" dirty="0">
                <a:ea typeface="ＭＳ Ｐゴシック" pitchFamily="34" charset="-128"/>
              </a:rPr>
              <a:t>Session three: </a:t>
            </a:r>
          </a:p>
          <a:p>
            <a:r>
              <a:rPr lang="en-GB" sz="1800" dirty="0">
                <a:ea typeface="ＭＳ Ｐゴシック" pitchFamily="34" charset="-128"/>
              </a:rPr>
              <a:t>Apparently drunk</a:t>
            </a:r>
          </a:p>
          <a:p>
            <a:r>
              <a:rPr lang="en-GB" sz="1800" dirty="0">
                <a:ea typeface="ＭＳ Ｐゴシック" pitchFamily="34" charset="-128"/>
              </a:rPr>
              <a:t>Confusion</a:t>
            </a:r>
          </a:p>
          <a:p>
            <a:r>
              <a:rPr lang="en-GB" sz="1800" dirty="0">
                <a:ea typeface="ＭＳ Ｐゴシック" pitchFamily="34" charset="-128"/>
              </a:rPr>
              <a:t>Behaving strangely</a:t>
            </a:r>
          </a:p>
          <a:p>
            <a:r>
              <a:rPr lang="en-GB" sz="1800" dirty="0">
                <a:ea typeface="ＭＳ Ｐゴシック" pitchFamily="34" charset="-128"/>
              </a:rPr>
              <a:t>Aggression</a:t>
            </a:r>
          </a:p>
        </p:txBody>
      </p:sp>
      <p:pic>
        <p:nvPicPr>
          <p:cNvPr id="25604" name="Picture 9" descr="C:\Users\sue\AppData\Local\Microsoft\Windows\Temporary Internet Files\Content.IE5\6Z7OBAJZ\MC900441498[1].png"/>
          <p:cNvPicPr>
            <a:picLocks noChangeAspect="1" noChangeArrowheads="1"/>
          </p:cNvPicPr>
          <p:nvPr/>
        </p:nvPicPr>
        <p:blipFill>
          <a:blip r:embed="rId3" cstate="print"/>
          <a:srcRect/>
          <a:stretch>
            <a:fillRect/>
          </a:stretch>
        </p:blipFill>
        <p:spPr bwMode="auto">
          <a:xfrm>
            <a:off x="2743200" y="765175"/>
            <a:ext cx="3657600" cy="3656013"/>
          </a:xfrm>
          <a:prstGeom prst="rect">
            <a:avLst/>
          </a:prstGeom>
          <a:noFill/>
          <a:ln w="9525">
            <a:noFill/>
            <a:miter lim="800000"/>
            <a:headEnd/>
            <a:tailEnd/>
          </a:ln>
        </p:spPr>
      </p:pic>
    </p:spTree>
    <p:extLst>
      <p:ext uri="{BB962C8B-B14F-4D97-AF65-F5344CB8AC3E}">
        <p14:creationId xmlns:p14="http://schemas.microsoft.com/office/powerpoint/2010/main" val="2771625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flipV="1">
            <a:off x="8261350" y="5794375"/>
            <a:ext cx="622300" cy="790575"/>
          </a:xfrm>
          <a:prstGeom prst="rect">
            <a:avLst/>
          </a:prstGeom>
          <a:noFill/>
          <a:ln w="9525">
            <a:noFill/>
            <a:miter lim="800000"/>
            <a:headEnd/>
            <a:tailEnd/>
          </a:ln>
        </p:spPr>
        <p:txBody>
          <a:bodyPr wrap="none" anchor="ctr"/>
          <a:lstStyle/>
          <a:p>
            <a:endParaRPr lang="en-GB" dirty="0">
              <a:latin typeface="Arial" panose="020B0604020202020204" pitchFamily="34" charset="0"/>
              <a:cs typeface="Arial" panose="020B0604020202020204" pitchFamily="34" charset="0"/>
            </a:endParaRPr>
          </a:p>
        </p:txBody>
      </p:sp>
      <p:sp>
        <p:nvSpPr>
          <p:cNvPr id="15363" name="Rectangle 2"/>
          <p:cNvSpPr>
            <a:spLocks noGrp="1" noChangeArrowheads="1"/>
          </p:cNvSpPr>
          <p:nvPr>
            <p:ph type="ctrTitle" sz="quarter"/>
          </p:nvPr>
        </p:nvSpPr>
        <p:spPr bwMode="auto">
          <a:xfrm>
            <a:off x="755650" y="1730375"/>
            <a:ext cx="7418388" cy="977900"/>
          </a:xfrm>
          <a:prstGeom prst="rect">
            <a:avLst/>
          </a:prstGeom>
          <a:noFill/>
          <a:ln>
            <a:miter lim="800000"/>
            <a:headEnd/>
            <a:tailEnd/>
          </a:ln>
        </p:spPr>
        <p:txBody>
          <a:bodyPr wrap="none"/>
          <a:lstStyle/>
          <a:p>
            <a:pPr algn="l"/>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Acute Psychiatric Emergencies </a:t>
            </a:r>
            <a:br>
              <a:rPr lang="en-US" sz="3600" b="1" dirty="0">
                <a:solidFill>
                  <a:schemeClr val="bg1"/>
                </a:solidFill>
                <a:latin typeface="Arial" panose="020B0604020202020204" pitchFamily="34" charset="0"/>
                <a:ea typeface="ＭＳ Ｐゴシック" pitchFamily="34" charset="-128"/>
                <a:cs typeface="Arial" panose="020B0604020202020204" pitchFamily="34" charset="0"/>
              </a:rPr>
            </a:b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(APEx)</a:t>
            </a:r>
          </a:p>
        </p:txBody>
      </p:sp>
      <p:sp>
        <p:nvSpPr>
          <p:cNvPr id="15364" name="Rectangle 3"/>
          <p:cNvSpPr>
            <a:spLocks noGrp="1" noChangeArrowheads="1"/>
          </p:cNvSpPr>
          <p:nvPr>
            <p:ph type="subTitle" sz="quarter" idx="4294967295"/>
          </p:nvPr>
        </p:nvSpPr>
        <p:spPr bwMode="auto">
          <a:xfrm>
            <a:off x="790575" y="3166294"/>
            <a:ext cx="5221288" cy="766762"/>
          </a:xfrm>
          <a:prstGeom prst="rect">
            <a:avLst/>
          </a:prstGeom>
          <a:noFill/>
          <a:ln>
            <a:miter lim="800000"/>
            <a:headEnd/>
            <a:tailEnd/>
          </a:ln>
        </p:spPr>
        <p:txBody>
          <a:bodyPr wrap="none"/>
          <a:lstStyle/>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Stigma and mental health</a:t>
            </a:r>
          </a:p>
        </p:txBody>
      </p:sp>
    </p:spTree>
    <p:extLst>
      <p:ext uri="{BB962C8B-B14F-4D97-AF65-F5344CB8AC3E}">
        <p14:creationId xmlns:p14="http://schemas.microsoft.com/office/powerpoint/2010/main" val="2834891622"/>
      </p:ext>
    </p:extLst>
  </p:cSld>
  <p:clrMapOvr>
    <a:masterClrMapping/>
  </p:clrMapOvr>
  <p:transition spd="med">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flipV="1">
            <a:off x="8261350" y="5794375"/>
            <a:ext cx="622300" cy="790575"/>
          </a:xfrm>
          <a:prstGeom prst="rect">
            <a:avLst/>
          </a:prstGeom>
          <a:noFill/>
          <a:ln w="9525">
            <a:noFill/>
            <a:miter lim="800000"/>
            <a:headEnd/>
            <a:tailEnd/>
          </a:ln>
        </p:spPr>
        <p:txBody>
          <a:bodyPr wrap="none" anchor="ctr"/>
          <a:lstStyle/>
          <a:p>
            <a:endParaRPr lang="en-GB">
              <a:latin typeface="Arial" panose="020B0604020202020204" pitchFamily="34" charset="0"/>
              <a:cs typeface="Arial" panose="020B0604020202020204" pitchFamily="34" charset="0"/>
            </a:endParaRPr>
          </a:p>
        </p:txBody>
      </p:sp>
      <p:sp>
        <p:nvSpPr>
          <p:cNvPr id="15363" name="Rectangle 2"/>
          <p:cNvSpPr>
            <a:spLocks noGrp="1" noChangeArrowheads="1"/>
          </p:cNvSpPr>
          <p:nvPr>
            <p:ph type="ctrTitle" sz="quarter"/>
          </p:nvPr>
        </p:nvSpPr>
        <p:spPr bwMode="auto">
          <a:xfrm>
            <a:off x="755650" y="1730375"/>
            <a:ext cx="7418388" cy="977900"/>
          </a:xfrm>
          <a:prstGeom prst="rect">
            <a:avLst/>
          </a:prstGeom>
          <a:noFill/>
          <a:ln>
            <a:miter lim="800000"/>
            <a:headEnd/>
            <a:tailEnd/>
          </a:ln>
        </p:spPr>
        <p:txBody>
          <a:bodyPr wrap="none"/>
          <a:lstStyle/>
          <a:p>
            <a:pPr algn="l"/>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Acute Psychiatric Emergencies </a:t>
            </a:r>
            <a:br>
              <a:rPr lang="en-US" sz="3600" b="1" dirty="0">
                <a:solidFill>
                  <a:schemeClr val="bg1"/>
                </a:solidFill>
                <a:latin typeface="Arial" panose="020B0604020202020204" pitchFamily="34" charset="0"/>
                <a:ea typeface="ＭＳ Ｐゴシック" pitchFamily="34" charset="-128"/>
                <a:cs typeface="Arial" panose="020B0604020202020204" pitchFamily="34" charset="0"/>
              </a:rPr>
            </a:b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r>
              <a:rPr lang="en-US" sz="3600" b="1" dirty="0" err="1">
                <a:solidFill>
                  <a:schemeClr val="bg1"/>
                </a:solidFill>
                <a:latin typeface="Arial" panose="020B0604020202020204" pitchFamily="34" charset="0"/>
                <a:ea typeface="ＭＳ Ｐゴシック" pitchFamily="34" charset="-128"/>
                <a:cs typeface="Arial" panose="020B0604020202020204" pitchFamily="34" charset="0"/>
              </a:rPr>
              <a:t>APEx</a:t>
            </a: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p>
        </p:txBody>
      </p:sp>
      <p:sp>
        <p:nvSpPr>
          <p:cNvPr id="15364" name="Rectangle 3"/>
          <p:cNvSpPr>
            <a:spLocks noGrp="1" noChangeArrowheads="1"/>
          </p:cNvSpPr>
          <p:nvPr>
            <p:ph type="subTitle" sz="quarter" idx="4294967295"/>
          </p:nvPr>
        </p:nvSpPr>
        <p:spPr bwMode="auto">
          <a:xfrm>
            <a:off x="790575" y="3166294"/>
            <a:ext cx="5221288" cy="766762"/>
          </a:xfrm>
          <a:prstGeom prst="rect">
            <a:avLst/>
          </a:prstGeom>
          <a:noFill/>
          <a:ln>
            <a:miter lim="800000"/>
            <a:headEnd/>
            <a:tailEnd/>
          </a:ln>
        </p:spPr>
        <p:txBody>
          <a:bodyPr wrap="none"/>
          <a:lstStyle/>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Apparently drunk</a:t>
            </a:r>
          </a:p>
        </p:txBody>
      </p:sp>
    </p:spTree>
    <p:extLst>
      <p:ext uri="{BB962C8B-B14F-4D97-AF65-F5344CB8AC3E}">
        <p14:creationId xmlns:p14="http://schemas.microsoft.com/office/powerpoint/2010/main" val="2672311157"/>
      </p:ext>
    </p:extLst>
  </p:cSld>
  <p:clrMapOvr>
    <a:masterClrMapping/>
  </p:clrMapOvr>
  <p:transition spd="med">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Video 1</a:t>
            </a:r>
          </a:p>
        </p:txBody>
      </p:sp>
      <p:pic>
        <p:nvPicPr>
          <p:cNvPr id="4" name="15 Discussion Stigma Video 1 Apr17-1">
            <a:hlinkClick r:id="" action="ppaction://media"/>
            <a:extLst>
              <a:ext uri="{FF2B5EF4-FFF2-40B4-BE49-F238E27FC236}">
                <a16:creationId xmlns:a16="http://schemas.microsoft.com/office/drawing/2014/main" id="{A9A1F125-6F8F-4CB4-A8E0-92E0B18AB9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962215"/>
            <a:ext cx="7620000" cy="4286250"/>
          </a:xfrm>
          <a:prstGeom prst="rect">
            <a:avLst/>
          </a:prstGeom>
        </p:spPr>
      </p:pic>
    </p:spTree>
    <p:extLst>
      <p:ext uri="{BB962C8B-B14F-4D97-AF65-F5344CB8AC3E}">
        <p14:creationId xmlns:p14="http://schemas.microsoft.com/office/powerpoint/2010/main" val="259017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Video 2</a:t>
            </a:r>
          </a:p>
        </p:txBody>
      </p:sp>
      <p:pic>
        <p:nvPicPr>
          <p:cNvPr id="4" name="15_Discussion_Stigma_Video_2_Apr17">
            <a:hlinkClick r:id="" action="ppaction://media"/>
            <a:extLst>
              <a:ext uri="{FF2B5EF4-FFF2-40B4-BE49-F238E27FC236}">
                <a16:creationId xmlns:a16="http://schemas.microsoft.com/office/drawing/2014/main" id="{1C25955D-FCF4-4C27-860B-4C17BAEFE98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82309" y="991973"/>
            <a:ext cx="7579382" cy="4262983"/>
          </a:xfrm>
        </p:spPr>
      </p:pic>
    </p:spTree>
    <p:extLst>
      <p:ext uri="{BB962C8B-B14F-4D97-AF65-F5344CB8AC3E}">
        <p14:creationId xmlns:p14="http://schemas.microsoft.com/office/powerpoint/2010/main" val="428433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Learning outcomes</a:t>
            </a:r>
          </a:p>
        </p:txBody>
      </p:sp>
      <p:sp>
        <p:nvSpPr>
          <p:cNvPr id="5" name="Content Placeholder 4"/>
          <p:cNvSpPr>
            <a:spLocks noGrp="1"/>
          </p:cNvSpPr>
          <p:nvPr>
            <p:ph idx="1"/>
          </p:nvPr>
        </p:nvSpPr>
        <p:spPr/>
        <p:txBody>
          <a:bodyPr/>
          <a:lstStyle/>
          <a:p>
            <a:pPr marL="0" indent="0">
              <a:buNone/>
            </a:pPr>
            <a:r>
              <a:rPr lang="en-GB" dirty="0"/>
              <a:t>By the end of this session you will have consolidated your understanding of:</a:t>
            </a:r>
          </a:p>
          <a:p>
            <a:r>
              <a:rPr lang="en-GB" dirty="0"/>
              <a:t>how to use the structured approach for a patient presenting with symptoms and signs of apparent alcohol intoxication</a:t>
            </a:r>
          </a:p>
          <a:p>
            <a:r>
              <a:rPr lang="en-GB" dirty="0"/>
              <a:t>common comorbid problems and mimics of alcohol intoxication</a:t>
            </a:r>
          </a:p>
          <a:p>
            <a:endParaRPr lang="en-GB" dirty="0"/>
          </a:p>
          <a:p>
            <a:endParaRPr lang="en-GB" dirty="0"/>
          </a:p>
          <a:p>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David</a:t>
            </a:r>
          </a:p>
        </p:txBody>
      </p:sp>
      <p:sp>
        <p:nvSpPr>
          <p:cNvPr id="7" name="TextBox 6"/>
          <p:cNvSpPr txBox="1"/>
          <p:nvPr/>
        </p:nvSpPr>
        <p:spPr>
          <a:xfrm>
            <a:off x="3193901" y="2232702"/>
            <a:ext cx="4824536" cy="1938992"/>
          </a:xfrm>
          <a:prstGeom prst="rect">
            <a:avLst/>
          </a:prstGeom>
          <a:noFill/>
        </p:spPr>
        <p:txBody>
          <a:bodyPr wrap="square" rtlCol="0">
            <a:spAutoFit/>
          </a:bodyPr>
          <a:lstStyle/>
          <a:p>
            <a:r>
              <a:rPr lang="en-GB" dirty="0"/>
              <a:t>David is 42 years old.  He has been brought to the ED by paramedics and police.  He appeared drowsy and confused at the scene and vomited twice</a:t>
            </a:r>
          </a:p>
        </p:txBody>
      </p:sp>
      <p:sp>
        <p:nvSpPr>
          <p:cNvPr id="8" name="TextBox 7"/>
          <p:cNvSpPr txBox="1"/>
          <p:nvPr/>
        </p:nvSpPr>
        <p:spPr>
          <a:xfrm>
            <a:off x="251520" y="4326195"/>
            <a:ext cx="8831324" cy="1200329"/>
          </a:xfrm>
          <a:prstGeom prst="rect">
            <a:avLst/>
          </a:prstGeom>
          <a:solidFill>
            <a:srgbClr val="2F70C8"/>
          </a:solidFill>
        </p:spPr>
        <p:txBody>
          <a:bodyPr wrap="square" rtlCol="0">
            <a:spAutoFit/>
          </a:bodyPr>
          <a:lstStyle/>
          <a:p>
            <a:r>
              <a:rPr lang="en-GB" dirty="0">
                <a:solidFill>
                  <a:schemeClr val="bg1"/>
                </a:solidFill>
              </a:rPr>
              <a:t>In your breakout rooms – read more about David’s case and review the primary assessment information – then look for clues to any comorbidities and mimics of alcohol intoxication</a:t>
            </a:r>
          </a:p>
        </p:txBody>
      </p:sp>
      <p:pic>
        <p:nvPicPr>
          <p:cNvPr id="4" name="Picture 3"/>
          <p:cNvPicPr>
            <a:picLocks noChangeAspect="1"/>
          </p:cNvPicPr>
          <p:nvPr/>
        </p:nvPicPr>
        <p:blipFill>
          <a:blip r:embed="rId3"/>
          <a:stretch>
            <a:fillRect/>
          </a:stretch>
        </p:blipFill>
        <p:spPr>
          <a:xfrm>
            <a:off x="724988" y="2232702"/>
            <a:ext cx="1060796" cy="1432684"/>
          </a:xfrm>
          <a:prstGeom prst="rect">
            <a:avLst/>
          </a:prstGeom>
        </p:spPr>
      </p:pic>
      <p:pic>
        <p:nvPicPr>
          <p:cNvPr id="5" name="Picture 4"/>
          <p:cNvPicPr>
            <a:picLocks noChangeAspect="1"/>
          </p:cNvPicPr>
          <p:nvPr/>
        </p:nvPicPr>
        <p:blipFill>
          <a:blip r:embed="rId4"/>
          <a:stretch>
            <a:fillRect/>
          </a:stretch>
        </p:blipFill>
        <p:spPr>
          <a:xfrm>
            <a:off x="2959035" y="414061"/>
            <a:ext cx="6123809" cy="1133333"/>
          </a:xfrm>
          <a:prstGeom prst="rect">
            <a:avLst/>
          </a:prstGeom>
        </p:spPr>
      </p:pic>
    </p:spTree>
    <p:extLst>
      <p:ext uri="{BB962C8B-B14F-4D97-AF65-F5344CB8AC3E}">
        <p14:creationId xmlns:p14="http://schemas.microsoft.com/office/powerpoint/2010/main" val="105238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48257537"/>
              </p:ext>
            </p:extLst>
          </p:nvPr>
        </p:nvGraphicFramePr>
        <p:xfrm>
          <a:off x="683568" y="116632"/>
          <a:ext cx="8064896" cy="5616624"/>
        </p:xfrm>
        <a:graphic>
          <a:graphicData uri="http://schemas.openxmlformats.org/drawingml/2006/table">
            <a:tbl>
              <a:tblPr firstRow="1" firstCol="1" bandRow="1"/>
              <a:tblGrid>
                <a:gridCol w="3638735">
                  <a:extLst>
                    <a:ext uri="{9D8B030D-6E8A-4147-A177-3AD203B41FA5}">
                      <a16:colId xmlns:a16="http://schemas.microsoft.com/office/drawing/2014/main" val="622406148"/>
                    </a:ext>
                  </a:extLst>
                </a:gridCol>
                <a:gridCol w="234570">
                  <a:extLst>
                    <a:ext uri="{9D8B030D-6E8A-4147-A177-3AD203B41FA5}">
                      <a16:colId xmlns:a16="http://schemas.microsoft.com/office/drawing/2014/main" val="3873311109"/>
                    </a:ext>
                  </a:extLst>
                </a:gridCol>
                <a:gridCol w="4191591">
                  <a:extLst>
                    <a:ext uri="{9D8B030D-6E8A-4147-A177-3AD203B41FA5}">
                      <a16:colId xmlns:a16="http://schemas.microsoft.com/office/drawing/2014/main" val="500316821"/>
                    </a:ext>
                  </a:extLst>
                </a:gridCol>
              </a:tblGrid>
              <a:tr h="597031">
                <a:tc>
                  <a:txBody>
                    <a:bodyPr/>
                    <a:lstStyle/>
                    <a:p>
                      <a:pPr>
                        <a:lnSpc>
                          <a:spcPct val="115000"/>
                        </a:lnSpc>
                        <a:spcAft>
                          <a:spcPts val="600"/>
                        </a:spcAft>
                      </a:pPr>
                      <a:r>
                        <a:rPr lang="en-GB" sz="1100" b="1" dirty="0">
                          <a:solidFill>
                            <a:srgbClr val="1B78C8"/>
                          </a:solidFill>
                          <a:effectLst/>
                          <a:latin typeface="Tahoma" panose="020B0604030504040204" pitchFamily="34" charset="0"/>
                          <a:ea typeface="Times New Roman" panose="02020603050405020304" pitchFamily="18" charset="0"/>
                          <a:cs typeface="Times New Roman" panose="02020603050405020304" pitchFamily="18" charset="0"/>
                        </a:rPr>
                        <a:t>Comorbidities not to miss</a:t>
                      </a:r>
                      <a:endParaRPr lang="en-GB" sz="1100" dirty="0">
                        <a:effectLst/>
                        <a:latin typeface="Tahoma" panose="020B060403050404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n-GB" sz="1100" dirty="0">
                          <a:solidFill>
                            <a:srgbClr val="1B78C8"/>
                          </a:solidFill>
                          <a:effectLst/>
                          <a:latin typeface="Tahoma" panose="020B0604030504040204" pitchFamily="34" charset="0"/>
                          <a:ea typeface="Times New Roman" panose="02020603050405020304" pitchFamily="18" charset="0"/>
                          <a:cs typeface="Times New Roman" panose="02020603050405020304" pitchFamily="18" charset="0"/>
                        </a:rPr>
                        <a:t> </a:t>
                      </a:r>
                      <a:endParaRPr lang="en-GB" sz="11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1B78C8"/>
                      </a:solidFill>
                      <a:prstDash val="solid"/>
                      <a:round/>
                      <a:headEnd type="none" w="med" len="med"/>
                      <a:tailEnd type="none" w="med" len="med"/>
                    </a:lnL>
                    <a:lnR w="38100" cap="flat" cmpd="sng" algn="ctr">
                      <a:solidFill>
                        <a:srgbClr val="1B78C8"/>
                      </a:solidFill>
                      <a:prstDash val="solid"/>
                      <a:round/>
                      <a:headEnd type="none" w="med" len="med"/>
                      <a:tailEnd type="none" w="med" len="med"/>
                    </a:lnR>
                    <a:lnT w="12700" cap="flat" cmpd="sng" algn="ctr">
                      <a:solidFill>
                        <a:srgbClr val="1B78C8"/>
                      </a:solidFill>
                      <a:prstDash val="solid"/>
                      <a:round/>
                      <a:headEnd type="none" w="med" len="med"/>
                      <a:tailEnd type="none" w="med" len="med"/>
                    </a:lnT>
                    <a:lnB w="12700" cap="flat" cmpd="sng" algn="ctr">
                      <a:solidFill>
                        <a:srgbClr val="1B78C8"/>
                      </a:solidFill>
                      <a:prstDash val="solid"/>
                      <a:round/>
                      <a:headEnd type="none" w="med" len="med"/>
                      <a:tailEnd type="none" w="med" len="med"/>
                    </a:lnB>
                  </a:tcPr>
                </a:tc>
                <a:tc>
                  <a:txBody>
                    <a:bodyPr/>
                    <a:lstStyle/>
                    <a:p>
                      <a:pPr algn="just">
                        <a:lnSpc>
                          <a:spcPct val="115000"/>
                        </a:lnSpc>
                        <a:spcAft>
                          <a:spcPts val="0"/>
                        </a:spcAft>
                      </a:pPr>
                      <a:r>
                        <a:rPr lang="en-GB" sz="1200">
                          <a:solidFill>
                            <a:srgbClr val="1B78C8"/>
                          </a:solidFill>
                          <a:effectLst/>
                          <a:latin typeface="Tahoma" panose="020B0604030504040204" pitchFamily="34" charset="0"/>
                          <a:ea typeface="Times New Roman" panose="02020603050405020304" pitchFamily="18" charset="0"/>
                          <a:cs typeface="Times New Roman" panose="02020603050405020304" pitchFamily="18" charset="0"/>
                        </a:rPr>
                        <a:t> </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1B78C8"/>
                      </a:solidFill>
                      <a:prstDash val="solid"/>
                      <a:round/>
                      <a:headEnd type="none" w="med" len="med"/>
                      <a:tailEnd type="none" w="med" len="med"/>
                    </a:lnL>
                    <a:lnR w="12700" cap="flat" cmpd="sng" algn="ctr">
                      <a:solidFill>
                        <a:srgbClr val="1B78C8"/>
                      </a:solidFill>
                      <a:prstDash val="solid"/>
                      <a:round/>
                      <a:headEnd type="none" w="med" len="med"/>
                      <a:tailEnd type="none" w="med" len="med"/>
                    </a:lnR>
                    <a:lnT>
                      <a:noFill/>
                    </a:lnT>
                    <a:lnB>
                      <a:noFill/>
                    </a:lnB>
                  </a:tcPr>
                </a:tc>
                <a:tc>
                  <a:txBody>
                    <a:bodyPr/>
                    <a:lstStyle/>
                    <a:p>
                      <a:pPr>
                        <a:lnSpc>
                          <a:spcPct val="115000"/>
                        </a:lnSpc>
                        <a:spcAft>
                          <a:spcPts val="600"/>
                        </a:spcAft>
                      </a:pPr>
                      <a:r>
                        <a:rPr lang="en-GB" sz="1100" b="1">
                          <a:solidFill>
                            <a:srgbClr val="1B78C8"/>
                          </a:solidFill>
                          <a:effectLst/>
                          <a:latin typeface="Tahoma" panose="020B0604030504040204" pitchFamily="34" charset="0"/>
                          <a:ea typeface="Times New Roman" panose="02020603050405020304" pitchFamily="18" charset="0"/>
                          <a:cs typeface="Times New Roman" panose="02020603050405020304" pitchFamily="18" charset="0"/>
                        </a:rPr>
                        <a:t>Mimics of alcohol intoxication</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n-GB" sz="1100">
                          <a:solidFill>
                            <a:srgbClr val="1B78C8"/>
                          </a:solidFill>
                          <a:effectLst/>
                          <a:latin typeface="Tahoma" panose="020B0604030504040204" pitchFamily="34" charset="0"/>
                          <a:ea typeface="Times New Roman" panose="02020603050405020304" pitchFamily="18" charset="0"/>
                          <a:cs typeface="Times New Roman" panose="02020603050405020304" pitchFamily="18" charset="0"/>
                        </a:rPr>
                        <a:t> </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1B78C8"/>
                      </a:solidFill>
                      <a:prstDash val="solid"/>
                      <a:round/>
                      <a:headEnd type="none" w="med" len="med"/>
                      <a:tailEnd type="none" w="med" len="med"/>
                    </a:lnL>
                    <a:lnR w="38100" cap="flat" cmpd="sng" algn="ctr">
                      <a:solidFill>
                        <a:srgbClr val="1B78C8"/>
                      </a:solidFill>
                      <a:prstDash val="solid"/>
                      <a:round/>
                      <a:headEnd type="none" w="med" len="med"/>
                      <a:tailEnd type="none" w="med" len="med"/>
                    </a:lnR>
                    <a:lnT w="12700" cap="flat" cmpd="sng" algn="ctr">
                      <a:solidFill>
                        <a:srgbClr val="1B78C8"/>
                      </a:solidFill>
                      <a:prstDash val="solid"/>
                      <a:round/>
                      <a:headEnd type="none" w="med" len="med"/>
                      <a:tailEnd type="none" w="med" len="med"/>
                    </a:lnT>
                    <a:lnB w="12700" cap="flat" cmpd="sng" algn="ctr">
                      <a:solidFill>
                        <a:srgbClr val="1B78C8"/>
                      </a:solidFill>
                      <a:prstDash val="solid"/>
                      <a:round/>
                      <a:headEnd type="none" w="med" len="med"/>
                      <a:tailEnd type="none" w="med" len="med"/>
                    </a:lnB>
                  </a:tcPr>
                </a:tc>
                <a:extLst>
                  <a:ext uri="{0D108BD9-81ED-4DB2-BD59-A6C34878D82A}">
                    <a16:rowId xmlns:a16="http://schemas.microsoft.com/office/drawing/2014/main" val="1241894461"/>
                  </a:ext>
                </a:extLst>
              </a:tr>
              <a:tr h="5019593">
                <a:tc>
                  <a:txBody>
                    <a:bodyPr/>
                    <a:lstStyle/>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Head injury, including concussion</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Other traumatic injuries (falls, altercations, deliberate self harm)</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Seizures</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Wernicke’s encephalopathy</a:t>
                      </a:r>
                    </a:p>
                    <a:p>
                      <a:pPr>
                        <a:lnSpc>
                          <a:spcPct val="115000"/>
                        </a:lnSpc>
                        <a:spcAft>
                          <a:spcPts val="600"/>
                        </a:spcAft>
                      </a:pPr>
                      <a:r>
                        <a:rPr lang="en-GB" sz="1100" dirty="0" err="1">
                          <a:effectLst/>
                          <a:latin typeface="Tahoma" panose="020B0604030504040204" pitchFamily="34" charset="0"/>
                          <a:ea typeface="Times New Roman" panose="02020603050405020304" pitchFamily="18" charset="0"/>
                          <a:cs typeface="Times New Roman" panose="02020603050405020304" pitchFamily="18" charset="0"/>
                        </a:rPr>
                        <a:t>Hallucinosis</a:t>
                      </a:r>
                      <a:endParaRPr lang="en-GB" sz="1100" dirty="0">
                        <a:effectLst/>
                        <a:latin typeface="Tahom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Suicidality</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Aspiration and respiratory tract infections </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Cardiomyopathy</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Gastritis</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Pancreatitis</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Hepatitis / cirrhosis</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Coagulopathy</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Ingestion of illicit drugs</a:t>
                      </a:r>
                    </a:p>
                    <a:p>
                      <a:pPr algn="just">
                        <a:lnSpc>
                          <a:spcPct val="115000"/>
                        </a:lnSpc>
                        <a:spcAft>
                          <a:spcPts val="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1B78C8"/>
                      </a:solidFill>
                      <a:prstDash val="solid"/>
                      <a:round/>
                      <a:headEnd type="none" w="med" len="med"/>
                      <a:tailEnd type="none" w="med" len="med"/>
                    </a:lnL>
                    <a:lnR w="38100" cap="flat" cmpd="sng" algn="ctr">
                      <a:solidFill>
                        <a:srgbClr val="1B78C8"/>
                      </a:solidFill>
                      <a:prstDash val="solid"/>
                      <a:round/>
                      <a:headEnd type="none" w="med" len="med"/>
                      <a:tailEnd type="none" w="med" len="med"/>
                    </a:lnR>
                    <a:lnT w="12700" cap="flat" cmpd="sng" algn="ctr">
                      <a:solidFill>
                        <a:srgbClr val="1B78C8"/>
                      </a:solidFill>
                      <a:prstDash val="solid"/>
                      <a:round/>
                      <a:headEnd type="none" w="med" len="med"/>
                      <a:tailEnd type="none" w="med" len="med"/>
                    </a:lnT>
                    <a:lnB w="12700" cap="flat" cmpd="sng" algn="ctr">
                      <a:solidFill>
                        <a:srgbClr val="1B78C8"/>
                      </a:solidFill>
                      <a:prstDash val="solid"/>
                      <a:round/>
                      <a:headEnd type="none" w="med" len="med"/>
                      <a:tailEnd type="none" w="med" len="med"/>
                    </a:lnB>
                  </a:tcPr>
                </a:tc>
                <a:tc>
                  <a:txBody>
                    <a:bodyPr/>
                    <a:lstStyle/>
                    <a:p>
                      <a:pPr algn="just">
                        <a:lnSpc>
                          <a:spcPct val="115000"/>
                        </a:lnSpc>
                        <a:spcAft>
                          <a:spcPts val="0"/>
                        </a:spcAft>
                      </a:pPr>
                      <a:r>
                        <a:rPr lang="en-GB" sz="1200">
                          <a:effectLst/>
                          <a:latin typeface="Tahoma" panose="020B0604030504040204" pitchFamily="34" charset="0"/>
                          <a:ea typeface="Times New Roman" panose="02020603050405020304" pitchFamily="18" charset="0"/>
                          <a:cs typeface="Times New Roman" panose="02020603050405020304" pitchFamily="18" charset="0"/>
                        </a:rPr>
                        <a:t> </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1B78C8"/>
                      </a:solidFill>
                      <a:prstDash val="solid"/>
                      <a:round/>
                      <a:headEnd type="none" w="med" len="med"/>
                      <a:tailEnd type="none" w="med" len="med"/>
                    </a:lnL>
                    <a:lnR w="12700" cap="flat" cmpd="sng" algn="ctr">
                      <a:solidFill>
                        <a:srgbClr val="1B78C8"/>
                      </a:solidFill>
                      <a:prstDash val="solid"/>
                      <a:round/>
                      <a:headEnd type="none" w="med" len="med"/>
                      <a:tailEnd type="none" w="med" len="med"/>
                    </a:lnR>
                    <a:lnT>
                      <a:noFill/>
                    </a:lnT>
                    <a:lnB>
                      <a:noFill/>
                    </a:lnB>
                  </a:tcPr>
                </a:tc>
                <a:tc>
                  <a:txBody>
                    <a:bodyPr/>
                    <a:lstStyle/>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Meningitis / Encephalitis</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Post ictal states</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Cerebellar or brain stem infarct, TIA, bleed, inflammation (</a:t>
                      </a:r>
                      <a:r>
                        <a:rPr lang="en-GB" sz="1100" dirty="0" err="1">
                          <a:effectLst/>
                          <a:latin typeface="Tahoma" panose="020B0604030504040204" pitchFamily="34" charset="0"/>
                          <a:ea typeface="Times New Roman" panose="02020603050405020304" pitchFamily="18" charset="0"/>
                          <a:cs typeface="Times New Roman" panose="02020603050405020304" pitchFamily="18" charset="0"/>
                        </a:rPr>
                        <a:t>cerebellitis</a:t>
                      </a:r>
                      <a:r>
                        <a:rPr lang="en-GB" sz="1100" dirty="0">
                          <a:effectLst/>
                          <a:latin typeface="Tahoma" panose="020B0604030504040204" pitchFamily="34" charset="0"/>
                          <a:ea typeface="Times New Roman" panose="02020603050405020304" pitchFamily="18" charset="0"/>
                          <a:cs typeface="Times New Roman" panose="02020603050405020304" pitchFamily="18" charset="0"/>
                        </a:rPr>
                        <a:t>/MS)</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Encephalopathy (Wernicke’s, hypoxic-ischaemic, hepatic, </a:t>
                      </a:r>
                      <a:r>
                        <a:rPr lang="en-GB" sz="1100" dirty="0" err="1">
                          <a:effectLst/>
                          <a:latin typeface="Tahoma" panose="020B0604030504040204" pitchFamily="34" charset="0"/>
                          <a:ea typeface="Times New Roman" panose="02020603050405020304" pitchFamily="18" charset="0"/>
                          <a:cs typeface="Times New Roman" panose="02020603050405020304" pitchFamily="18" charset="0"/>
                        </a:rPr>
                        <a:t>uraemic</a:t>
                      </a:r>
                      <a:r>
                        <a:rPr lang="en-GB" sz="1100" dirty="0">
                          <a:effectLst/>
                          <a:latin typeface="Tahoma" panose="020B0604030504040204" pitchFamily="34" charset="0"/>
                          <a:ea typeface="Times New Roman" panose="02020603050405020304" pitchFamily="18" charset="0"/>
                          <a:cs typeface="Times New Roman" panose="02020603050405020304" pitchFamily="18" charset="0"/>
                        </a:rPr>
                        <a:t>)</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Traumatic brain injury – parenchymal damage, subdural or extradural haematoma, raised ICP, concussion</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Hypoglycaemia/Diabetic ketoacidosis</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Hypo/</a:t>
                      </a:r>
                      <a:r>
                        <a:rPr lang="en-GB" sz="1100" dirty="0" err="1">
                          <a:effectLst/>
                          <a:latin typeface="Tahoma" panose="020B0604030504040204" pitchFamily="34" charset="0"/>
                          <a:ea typeface="Times New Roman" panose="02020603050405020304" pitchFamily="18" charset="0"/>
                          <a:cs typeface="Times New Roman" panose="02020603050405020304" pitchFamily="18" charset="0"/>
                        </a:rPr>
                        <a:t>hypernatraemia</a:t>
                      </a:r>
                      <a:endParaRPr lang="en-GB" sz="1100" dirty="0">
                        <a:effectLst/>
                        <a:latin typeface="Tahom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Myocardial infarction</a:t>
                      </a:r>
                    </a:p>
                    <a:p>
                      <a:pPr>
                        <a:lnSpc>
                          <a:spcPct val="115000"/>
                        </a:lnSpc>
                        <a:spcAft>
                          <a:spcPts val="60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Drug overdose – Benzodiazepines, Phenytoin, Carbamazepine, Gabapentin, Phenobarbital, Lithium, Amiodarone, </a:t>
                      </a:r>
                      <a:r>
                        <a:rPr lang="en-GB" sz="1100" dirty="0" err="1">
                          <a:effectLst/>
                          <a:latin typeface="Tahoma" panose="020B0604030504040204" pitchFamily="34" charset="0"/>
                          <a:ea typeface="Times New Roman" panose="02020603050405020304" pitchFamily="18" charset="0"/>
                          <a:cs typeface="Times New Roman" panose="02020603050405020304" pitchFamily="18" charset="0"/>
                        </a:rPr>
                        <a:t>Ciclosporin</a:t>
                      </a:r>
                      <a:endParaRPr lang="en-GB" sz="1100" dirty="0">
                        <a:effectLst/>
                        <a:latin typeface="Tahoma" panose="020B060403050404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n-GB" sz="1100" dirty="0">
                          <a:effectLst/>
                          <a:latin typeface="Tahoma" panose="020B060403050404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1B78C8"/>
                      </a:solidFill>
                      <a:prstDash val="solid"/>
                      <a:round/>
                      <a:headEnd type="none" w="med" len="med"/>
                      <a:tailEnd type="none" w="med" len="med"/>
                    </a:lnL>
                    <a:lnR w="38100" cap="flat" cmpd="sng" algn="ctr">
                      <a:solidFill>
                        <a:srgbClr val="1B78C8"/>
                      </a:solidFill>
                      <a:prstDash val="solid"/>
                      <a:round/>
                      <a:headEnd type="none" w="med" len="med"/>
                      <a:tailEnd type="none" w="med" len="med"/>
                    </a:lnR>
                    <a:lnT w="12700" cap="flat" cmpd="sng" algn="ctr">
                      <a:solidFill>
                        <a:srgbClr val="1B78C8"/>
                      </a:solidFill>
                      <a:prstDash val="solid"/>
                      <a:round/>
                      <a:headEnd type="none" w="med" len="med"/>
                      <a:tailEnd type="none" w="med" len="med"/>
                    </a:lnT>
                    <a:lnB w="12700" cap="flat" cmpd="sng" algn="ctr">
                      <a:solidFill>
                        <a:srgbClr val="1B78C8"/>
                      </a:solidFill>
                      <a:prstDash val="solid"/>
                      <a:round/>
                      <a:headEnd type="none" w="med" len="med"/>
                      <a:tailEnd type="none" w="med" len="med"/>
                    </a:lnB>
                  </a:tcPr>
                </a:tc>
                <a:extLst>
                  <a:ext uri="{0D108BD9-81ED-4DB2-BD59-A6C34878D82A}">
                    <a16:rowId xmlns:a16="http://schemas.microsoft.com/office/drawing/2014/main" val="866915279"/>
                  </a:ext>
                </a:extLst>
              </a:tr>
            </a:tbl>
          </a:graphicData>
        </a:graphic>
      </p:graphicFrame>
    </p:spTree>
    <p:extLst>
      <p:ext uri="{BB962C8B-B14F-4D97-AF65-F5344CB8AC3E}">
        <p14:creationId xmlns:p14="http://schemas.microsoft.com/office/powerpoint/2010/main" val="1007556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SUMMARY</a:t>
            </a:r>
          </a:p>
        </p:txBody>
      </p:sp>
      <p:sp>
        <p:nvSpPr>
          <p:cNvPr id="5" name="Content Placeholder 4"/>
          <p:cNvSpPr>
            <a:spLocks noGrp="1"/>
          </p:cNvSpPr>
          <p:nvPr>
            <p:ph idx="1"/>
          </p:nvPr>
        </p:nvSpPr>
        <p:spPr/>
        <p:txBody>
          <a:bodyPr/>
          <a:lstStyle/>
          <a:p>
            <a:r>
              <a:rPr lang="en-GB" dirty="0"/>
              <a:t>A systematic approach is essential at every stage of the assessment</a:t>
            </a:r>
          </a:p>
          <a:p>
            <a:r>
              <a:rPr lang="en-GB" dirty="0"/>
              <a:t>Flexibility - priorities can change as the presentation evolves</a:t>
            </a:r>
          </a:p>
          <a:p>
            <a:r>
              <a:rPr lang="en-GB" dirty="0"/>
              <a:t>Keep an open mind regarding comorbidities and mimics - they could worsen without treatment</a:t>
            </a:r>
          </a:p>
          <a:p>
            <a:r>
              <a:rPr lang="en-GB" dirty="0"/>
              <a:t>Determine whether this is the right time to offer interventions</a:t>
            </a:r>
          </a:p>
          <a:p>
            <a:endParaRPr lang="en-GB" dirty="0"/>
          </a:p>
          <a:p>
            <a:endParaRPr lang="en-GB" dirty="0"/>
          </a:p>
          <a:p>
            <a:endParaRPr lang="en-GB" dirty="0"/>
          </a:p>
        </p:txBody>
      </p:sp>
    </p:spTree>
    <p:extLst>
      <p:ext uri="{BB962C8B-B14F-4D97-AF65-F5344CB8AC3E}">
        <p14:creationId xmlns:p14="http://schemas.microsoft.com/office/powerpoint/2010/main" val="2480953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flipV="1">
            <a:off x="8261350" y="5794375"/>
            <a:ext cx="622300" cy="790575"/>
          </a:xfrm>
          <a:prstGeom prst="rect">
            <a:avLst/>
          </a:prstGeom>
          <a:noFill/>
          <a:ln w="9525">
            <a:noFill/>
            <a:miter lim="800000"/>
            <a:headEnd/>
            <a:tailEnd/>
          </a:ln>
        </p:spPr>
        <p:txBody>
          <a:bodyPr wrap="none" anchor="ctr"/>
          <a:lstStyle/>
          <a:p>
            <a:endParaRPr lang="en-GB">
              <a:latin typeface="Arial" panose="020B0604020202020204" pitchFamily="34" charset="0"/>
              <a:cs typeface="Arial" panose="020B0604020202020204" pitchFamily="34" charset="0"/>
            </a:endParaRPr>
          </a:p>
        </p:txBody>
      </p:sp>
      <p:sp>
        <p:nvSpPr>
          <p:cNvPr id="15363" name="Rectangle 2"/>
          <p:cNvSpPr>
            <a:spLocks noGrp="1" noChangeArrowheads="1"/>
          </p:cNvSpPr>
          <p:nvPr>
            <p:ph type="ctrTitle" sz="quarter"/>
          </p:nvPr>
        </p:nvSpPr>
        <p:spPr bwMode="auto">
          <a:xfrm>
            <a:off x="755650" y="1730375"/>
            <a:ext cx="7418388" cy="977900"/>
          </a:xfrm>
          <a:prstGeom prst="rect">
            <a:avLst/>
          </a:prstGeom>
          <a:noFill/>
          <a:ln>
            <a:miter lim="800000"/>
            <a:headEnd/>
            <a:tailEnd/>
          </a:ln>
        </p:spPr>
        <p:txBody>
          <a:bodyPr wrap="none"/>
          <a:lstStyle/>
          <a:p>
            <a:pPr algn="l"/>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Acute Psychiatric Emergencies </a:t>
            </a:r>
            <a:br>
              <a:rPr lang="en-US" sz="3600" b="1" dirty="0">
                <a:solidFill>
                  <a:schemeClr val="bg1"/>
                </a:solidFill>
                <a:latin typeface="Arial" panose="020B0604020202020204" pitchFamily="34" charset="0"/>
                <a:ea typeface="ＭＳ Ｐゴシック" pitchFamily="34" charset="-128"/>
                <a:cs typeface="Arial" panose="020B0604020202020204" pitchFamily="34" charset="0"/>
              </a:rPr>
            </a:b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r>
              <a:rPr lang="en-US" sz="3600" b="1" dirty="0" err="1">
                <a:solidFill>
                  <a:schemeClr val="bg1"/>
                </a:solidFill>
                <a:latin typeface="Arial" panose="020B0604020202020204" pitchFamily="34" charset="0"/>
                <a:ea typeface="ＭＳ Ｐゴシック" pitchFamily="34" charset="-128"/>
                <a:cs typeface="Arial" panose="020B0604020202020204" pitchFamily="34" charset="0"/>
              </a:rPr>
              <a:t>APEx</a:t>
            </a:r>
            <a:r>
              <a:rPr lang="en-US" sz="3600" b="1" dirty="0">
                <a:solidFill>
                  <a:schemeClr val="bg1"/>
                </a:solidFill>
                <a:latin typeface="Arial" panose="020B0604020202020204" pitchFamily="34" charset="0"/>
                <a:ea typeface="ＭＳ Ｐゴシック" pitchFamily="34" charset="-128"/>
                <a:cs typeface="Arial" panose="020B0604020202020204" pitchFamily="34" charset="0"/>
              </a:rPr>
              <a:t>)</a:t>
            </a:r>
          </a:p>
        </p:txBody>
      </p:sp>
      <p:sp>
        <p:nvSpPr>
          <p:cNvPr id="15364" name="Rectangle 3"/>
          <p:cNvSpPr>
            <a:spLocks noGrp="1" noChangeArrowheads="1"/>
          </p:cNvSpPr>
          <p:nvPr>
            <p:ph type="subTitle" sz="quarter" idx="4294967295"/>
          </p:nvPr>
        </p:nvSpPr>
        <p:spPr bwMode="auto">
          <a:xfrm>
            <a:off x="790575" y="3166294"/>
            <a:ext cx="5221288" cy="766762"/>
          </a:xfrm>
          <a:prstGeom prst="rect">
            <a:avLst/>
          </a:prstGeom>
          <a:noFill/>
          <a:ln>
            <a:miter lim="800000"/>
            <a:headEnd/>
            <a:tailEnd/>
          </a:ln>
        </p:spPr>
        <p:txBody>
          <a:bodyPr wrap="none"/>
          <a:lstStyle/>
          <a:p>
            <a:pPr>
              <a:lnSpc>
                <a:spcPct val="90000"/>
              </a:lnSpc>
              <a:spcBef>
                <a:spcPct val="0"/>
              </a:spcBef>
              <a:buFontTx/>
              <a:buNone/>
            </a:pPr>
            <a:r>
              <a:rPr lang="en-US" sz="2400" dirty="0">
                <a:solidFill>
                  <a:schemeClr val="bg1"/>
                </a:solidFill>
                <a:latin typeface="Arial" panose="020B0604020202020204" pitchFamily="34" charset="0"/>
                <a:ea typeface="ＭＳ Ｐゴシック" pitchFamily="34" charset="-128"/>
                <a:cs typeface="Arial" panose="020B0604020202020204" pitchFamily="34" charset="0"/>
              </a:rPr>
              <a:t>Confusion</a:t>
            </a:r>
          </a:p>
        </p:txBody>
      </p:sp>
    </p:spTree>
    <p:extLst>
      <p:ext uri="{BB962C8B-B14F-4D97-AF65-F5344CB8AC3E}">
        <p14:creationId xmlns:p14="http://schemas.microsoft.com/office/powerpoint/2010/main" val="3319924353"/>
      </p:ext>
    </p:extLst>
  </p:cSld>
  <p:clrMapOvr>
    <a:masterClrMapping/>
  </p:clrMapOvr>
  <p:transition spd="med">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Learning outcomes</a:t>
            </a:r>
          </a:p>
        </p:txBody>
      </p:sp>
      <p:sp>
        <p:nvSpPr>
          <p:cNvPr id="5" name="Content Placeholder 4"/>
          <p:cNvSpPr>
            <a:spLocks noGrp="1"/>
          </p:cNvSpPr>
          <p:nvPr>
            <p:ph idx="1"/>
          </p:nvPr>
        </p:nvSpPr>
        <p:spPr/>
        <p:txBody>
          <a:bodyPr/>
          <a:lstStyle/>
          <a:p>
            <a:pPr marL="0" indent="0">
              <a:buNone/>
            </a:pPr>
            <a:r>
              <a:rPr lang="en-GB" dirty="0"/>
              <a:t>By the end of this session you will have consolidated your understanding of:</a:t>
            </a:r>
          </a:p>
          <a:p>
            <a:r>
              <a:rPr lang="en-GB" dirty="0"/>
              <a:t>how to apply the structured approach to patients with acute confusion</a:t>
            </a:r>
          </a:p>
          <a:p>
            <a:r>
              <a:rPr lang="en-GB" dirty="0"/>
              <a:t>how to identify the key features of the acute </a:t>
            </a:r>
            <a:r>
              <a:rPr lang="en-GB" dirty="0" err="1"/>
              <a:t>confusional</a:t>
            </a:r>
            <a:r>
              <a:rPr lang="en-GB" dirty="0"/>
              <a:t> state</a:t>
            </a:r>
          </a:p>
          <a:p>
            <a:r>
              <a:rPr lang="en-GB" dirty="0"/>
              <a:t>how to screen for delirium and consider alternatives</a:t>
            </a:r>
          </a:p>
          <a:p>
            <a:r>
              <a:rPr lang="en-GB" dirty="0"/>
              <a:t>how to implement a comprehensive management plan</a:t>
            </a:r>
          </a:p>
          <a:p>
            <a:endParaRPr lang="en-GB" dirty="0"/>
          </a:p>
        </p:txBody>
      </p:sp>
    </p:spTree>
    <p:extLst>
      <p:ext uri="{BB962C8B-B14F-4D97-AF65-F5344CB8AC3E}">
        <p14:creationId xmlns:p14="http://schemas.microsoft.com/office/powerpoint/2010/main" val="1883232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Harriet</a:t>
            </a:r>
          </a:p>
        </p:txBody>
      </p:sp>
      <p:sp>
        <p:nvSpPr>
          <p:cNvPr id="7" name="TextBox 6"/>
          <p:cNvSpPr txBox="1"/>
          <p:nvPr/>
        </p:nvSpPr>
        <p:spPr>
          <a:xfrm>
            <a:off x="467908" y="3380218"/>
            <a:ext cx="4824536" cy="830997"/>
          </a:xfrm>
          <a:prstGeom prst="rect">
            <a:avLst/>
          </a:prstGeom>
          <a:noFill/>
        </p:spPr>
        <p:txBody>
          <a:bodyPr wrap="square" rtlCol="0">
            <a:spAutoFit/>
          </a:bodyPr>
          <a:lstStyle/>
          <a:p>
            <a:r>
              <a:rPr lang="en-GB" dirty="0"/>
              <a:t>Harriet is a 66 year old woman brought into ED by paramedics</a:t>
            </a:r>
          </a:p>
        </p:txBody>
      </p:sp>
      <p:sp>
        <p:nvSpPr>
          <p:cNvPr id="8" name="TextBox 7"/>
          <p:cNvSpPr txBox="1"/>
          <p:nvPr/>
        </p:nvSpPr>
        <p:spPr>
          <a:xfrm>
            <a:off x="724988" y="4509120"/>
            <a:ext cx="7961812" cy="830997"/>
          </a:xfrm>
          <a:prstGeom prst="rect">
            <a:avLst/>
          </a:prstGeom>
          <a:solidFill>
            <a:srgbClr val="2F70C8"/>
          </a:solidFill>
        </p:spPr>
        <p:txBody>
          <a:bodyPr wrap="square" rtlCol="0">
            <a:spAutoFit/>
          </a:bodyPr>
          <a:lstStyle/>
          <a:p>
            <a:r>
              <a:rPr lang="en-GB" dirty="0">
                <a:solidFill>
                  <a:schemeClr val="bg1"/>
                </a:solidFill>
              </a:rPr>
              <a:t>Let’s revisit Harriet’s case using the information provided and discuss the management plan and Disposal options</a:t>
            </a:r>
          </a:p>
        </p:txBody>
      </p:sp>
      <p:pic>
        <p:nvPicPr>
          <p:cNvPr id="9" name="Picture 8"/>
          <p:cNvPicPr/>
          <p:nvPr/>
        </p:nvPicPr>
        <p:blipFill rotWithShape="1">
          <a:blip r:embed="rId3" cstate="print">
            <a:extLst>
              <a:ext uri="{28A0092B-C50C-407E-A947-70E740481C1C}">
                <a14:useLocalDpi xmlns:a14="http://schemas.microsoft.com/office/drawing/2010/main" val="0"/>
              </a:ext>
            </a:extLst>
          </a:blip>
          <a:srcRect l="9737" r="42175" b="14973"/>
          <a:stretch/>
        </p:blipFill>
        <p:spPr bwMode="auto">
          <a:xfrm>
            <a:off x="754466" y="1914548"/>
            <a:ext cx="990600" cy="116776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xmlns=""/>
            </a:ext>
          </a:extLst>
        </p:spPr>
      </p:pic>
      <p:pic>
        <p:nvPicPr>
          <p:cNvPr id="3" name="Picture 2"/>
          <p:cNvPicPr>
            <a:picLocks noChangeAspect="1"/>
          </p:cNvPicPr>
          <p:nvPr/>
        </p:nvPicPr>
        <p:blipFill>
          <a:blip r:embed="rId4"/>
          <a:stretch>
            <a:fillRect/>
          </a:stretch>
        </p:blipFill>
        <p:spPr>
          <a:xfrm>
            <a:off x="3203848" y="170719"/>
            <a:ext cx="6649791" cy="2804392"/>
          </a:xfrm>
          <a:prstGeom prst="rect">
            <a:avLst/>
          </a:prstGeom>
        </p:spPr>
      </p:pic>
    </p:spTree>
    <p:extLst>
      <p:ext uri="{BB962C8B-B14F-4D97-AF65-F5344CB8AC3E}">
        <p14:creationId xmlns:p14="http://schemas.microsoft.com/office/powerpoint/2010/main" val="1637964013"/>
      </p:ext>
    </p:extLst>
  </p:cSld>
  <p:clrMapOvr>
    <a:masterClrMapping/>
  </p:clrMapOvr>
</p:sld>
</file>

<file path=ppt/theme/theme1.xml><?xml version="1.0" encoding="utf-8"?>
<a:theme xmlns:a="http://schemas.openxmlformats.org/drawingml/2006/main" name="ALSG Slide Set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4A5D099E4EE84A935E22CC565B91A6" ma:contentTypeVersion="5" ma:contentTypeDescription="Create a new document." ma:contentTypeScope="" ma:versionID="57439d61c17c1fcb62167f3c006baf2b">
  <xsd:schema xmlns:xsd="http://www.w3.org/2001/XMLSchema" xmlns:xs="http://www.w3.org/2001/XMLSchema" xmlns:p="http://schemas.microsoft.com/office/2006/metadata/properties" xmlns:ns2="6e04ddc1-827e-4d47-937f-07a5dab2bcf6" targetNamespace="http://schemas.microsoft.com/office/2006/metadata/properties" ma:root="true" ma:fieldsID="1f48af7374bff5ddaccba882547cecf3" ns2:_="">
    <xsd:import namespace="6e04ddc1-827e-4d47-937f-07a5dab2bc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04ddc1-827e-4d47-937f-07a5dab2bc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6D2CA6-B205-4572-9BD0-A30E84DA65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04ddc1-827e-4d47-937f-07a5dab2bc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D1BB57-3ECA-4E8F-89FC-2FED9B0E7AC7}">
  <ds:schemaRefs>
    <ds:schemaRef ds:uri="http://schemas.microsoft.com/sharepoint/v3/contenttype/forms"/>
  </ds:schemaRefs>
</ds:datastoreItem>
</file>

<file path=customXml/itemProps3.xml><?xml version="1.0" encoding="utf-8"?>
<ds:datastoreItem xmlns:ds="http://schemas.openxmlformats.org/officeDocument/2006/customXml" ds:itemID="{F3F9A3AD-DC99-48EC-9512-19AD8736B0B5}">
  <ds:schemaRefs>
    <ds:schemaRef ds:uri="http://schemas.microsoft.com/office/infopath/2007/PartnerControls"/>
    <ds:schemaRef ds:uri="http://purl.org/dc/elements/1.1/"/>
    <ds:schemaRef ds:uri="http://schemas.microsoft.com/office/2006/metadata/properties"/>
    <ds:schemaRef ds:uri="6e04ddc1-827e-4d47-937f-07a5dab2bcf6"/>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ALSG Slide Set Template</Template>
  <TotalTime>494</TotalTime>
  <Words>1215</Words>
  <Application>Microsoft Office PowerPoint</Application>
  <PresentationFormat>On-screen Show (4:3)</PresentationFormat>
  <Paragraphs>176</Paragraphs>
  <Slides>21</Slides>
  <Notes>20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Tahoma</vt:lpstr>
      <vt:lpstr>Times</vt:lpstr>
      <vt:lpstr>ALSG Slide Set Template</vt:lpstr>
      <vt:lpstr>Acute Psychiatric Emergencies  (APEx)</vt:lpstr>
      <vt:lpstr>Acute Psychiatric Emergencies  (APEx)</vt:lpstr>
      <vt:lpstr>Learning outcomes</vt:lpstr>
      <vt:lpstr>David</vt:lpstr>
      <vt:lpstr>PowerPoint Presentation</vt:lpstr>
      <vt:lpstr>SUMMARY</vt:lpstr>
      <vt:lpstr>Acute Psychiatric Emergencies  (APEx)</vt:lpstr>
      <vt:lpstr>Learning outcomes</vt:lpstr>
      <vt:lpstr>Harriet</vt:lpstr>
      <vt:lpstr>Management, Disposal, Handover </vt:lpstr>
      <vt:lpstr>Acute Psychiatric Emergencies  (APEx)</vt:lpstr>
      <vt:lpstr>Learning outcomes</vt:lpstr>
      <vt:lpstr>Declan</vt:lpstr>
      <vt:lpstr>Acute Psychiatric Emergencies  (APEx)</vt:lpstr>
      <vt:lpstr>Learning outcomes</vt:lpstr>
      <vt:lpstr>Jeremy</vt:lpstr>
      <vt:lpstr>Jeremy</vt:lpstr>
      <vt:lpstr>Acute Psychiatric Emergencies (APEx)</vt:lpstr>
      <vt:lpstr>Acute Psychiatric Emergencies  (APEx)</vt:lpstr>
      <vt:lpstr>Video 1</vt:lpstr>
      <vt:lpstr>Video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Psychiatric Emergencies  (APEx)</dc:title>
  <dc:creator>WIETESKA Susan</dc:creator>
  <cp:lastModifiedBy>Nick Dean</cp:lastModifiedBy>
  <cp:revision>40</cp:revision>
  <cp:lastPrinted>2017-06-28T15:17:51Z</cp:lastPrinted>
  <dcterms:created xsi:type="dcterms:W3CDTF">2017-06-09T11:12:59Z</dcterms:created>
  <dcterms:modified xsi:type="dcterms:W3CDTF">2020-10-28T14:29:45Z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0x0101005B4A5D099E4EE84A935E22CC565B91A6</vt:lpwstr>
  </property>
</Properties>
</file>