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7" r:id="rId4"/>
  </p:sldMasterIdLst>
  <p:notesMasterIdLst>
    <p:notesMasterId r:id="rId52"/>
  </p:notesMasterIdLst>
  <p:handoutMasterIdLst>
    <p:handoutMasterId r:id="rId53"/>
  </p:handoutMasterIdLst>
  <p:sldIdLst>
    <p:sldId id="256" r:id="rId5"/>
    <p:sldId id="279" r:id="rId6"/>
    <p:sldId id="272" r:id="rId7"/>
    <p:sldId id="273" r:id="rId8"/>
    <p:sldId id="274" r:id="rId9"/>
    <p:sldId id="275" r:id="rId10"/>
    <p:sldId id="280" r:id="rId11"/>
    <p:sldId id="329"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1"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23" r:id="rId46"/>
    <p:sldId id="324" r:id="rId47"/>
    <p:sldId id="325" r:id="rId48"/>
    <p:sldId id="326" r:id="rId49"/>
    <p:sldId id="327" r:id="rId50"/>
    <p:sldId id="328" r:id="rId51"/>
  </p:sldIdLst>
  <p:sldSz cx="9144000" cy="6858000" type="screen4x3"/>
  <p:notesSz cx="6662738" cy="9832975"/>
  <p:defaultTextStyle>
    <a:defPPr>
      <a:defRPr lang="en-US"/>
    </a:defPPr>
    <a:lvl1pPr algn="ctr" rtl="0" fontAlgn="base">
      <a:spcBef>
        <a:spcPct val="0"/>
      </a:spcBef>
      <a:spcAft>
        <a:spcPct val="0"/>
      </a:spcAft>
      <a:defRPr sz="2400" kern="1200">
        <a:solidFill>
          <a:schemeClr val="tx1"/>
        </a:solidFill>
        <a:latin typeface="Tahoma" charset="0"/>
        <a:ea typeface="+mn-ea"/>
        <a:cs typeface="+mn-cs"/>
      </a:defRPr>
    </a:lvl1pPr>
    <a:lvl2pPr marL="457200" algn="ctr" rtl="0" fontAlgn="base">
      <a:spcBef>
        <a:spcPct val="0"/>
      </a:spcBef>
      <a:spcAft>
        <a:spcPct val="0"/>
      </a:spcAft>
      <a:defRPr sz="2400" kern="1200">
        <a:solidFill>
          <a:schemeClr val="tx1"/>
        </a:solidFill>
        <a:latin typeface="Tahoma" charset="0"/>
        <a:ea typeface="+mn-ea"/>
        <a:cs typeface="+mn-cs"/>
      </a:defRPr>
    </a:lvl2pPr>
    <a:lvl3pPr marL="914400" algn="ctr" rtl="0" fontAlgn="base">
      <a:spcBef>
        <a:spcPct val="0"/>
      </a:spcBef>
      <a:spcAft>
        <a:spcPct val="0"/>
      </a:spcAft>
      <a:defRPr sz="2400" kern="1200">
        <a:solidFill>
          <a:schemeClr val="tx1"/>
        </a:solidFill>
        <a:latin typeface="Tahoma" charset="0"/>
        <a:ea typeface="+mn-ea"/>
        <a:cs typeface="+mn-cs"/>
      </a:defRPr>
    </a:lvl3pPr>
    <a:lvl4pPr marL="1371600" algn="ctr" rtl="0" fontAlgn="base">
      <a:spcBef>
        <a:spcPct val="0"/>
      </a:spcBef>
      <a:spcAft>
        <a:spcPct val="0"/>
      </a:spcAft>
      <a:defRPr sz="2400" kern="1200">
        <a:solidFill>
          <a:schemeClr val="tx1"/>
        </a:solidFill>
        <a:latin typeface="Tahoma" charset="0"/>
        <a:ea typeface="+mn-ea"/>
        <a:cs typeface="+mn-cs"/>
      </a:defRPr>
    </a:lvl4pPr>
    <a:lvl5pPr marL="1828800" algn="ctr"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0C8"/>
    <a:srgbClr val="CC0000"/>
    <a:srgbClr val="B2B2B2"/>
    <a:srgbClr val="000099"/>
    <a:srgbClr val="0000FF"/>
    <a:srgbClr val="FFFF00"/>
    <a:srgbClr val="FFFF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073" autoAdjust="0"/>
  </p:normalViewPr>
  <p:slideViewPr>
    <p:cSldViewPr>
      <p:cViewPr varScale="1">
        <p:scale>
          <a:sx n="80" d="100"/>
          <a:sy n="80" d="100"/>
        </p:scale>
        <p:origin x="25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49" d="100"/>
          <a:sy n="49" d="100"/>
        </p:scale>
        <p:origin x="2940" y="66"/>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64CCEC-23AF-4DA8-ADFA-95F8AB886095}"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n-US"/>
        </a:p>
      </dgm:t>
    </dgm:pt>
    <dgm:pt modelId="{AB611789-3249-4B8F-9F02-DD4D10B8445B}">
      <dgm:prSet phldrT="[Text]"/>
      <dgm:spPr/>
      <dgm:t>
        <a:bodyPr/>
        <a:lstStyle/>
        <a:p>
          <a:r>
            <a:rPr lang="en-US" dirty="0">
              <a:latin typeface="Arial" panose="020B0604020202020204" pitchFamily="34" charset="0"/>
              <a:cs typeface="Arial" panose="020B0604020202020204" pitchFamily="34" charset="0"/>
            </a:rPr>
            <a:t>A</a:t>
          </a:r>
        </a:p>
      </dgm:t>
    </dgm:pt>
    <dgm:pt modelId="{1DACA642-924B-44A2-9845-C867D24EFB93}" type="parTrans" cxnId="{FDA8B9F4-5948-478E-AB9C-3A02B3B09513}">
      <dgm:prSet/>
      <dgm:spPr/>
      <dgm:t>
        <a:bodyPr/>
        <a:lstStyle/>
        <a:p>
          <a:endParaRPr lang="en-US">
            <a:latin typeface="Arial" panose="020B0604020202020204" pitchFamily="34" charset="0"/>
            <a:cs typeface="Arial" panose="020B0604020202020204" pitchFamily="34" charset="0"/>
          </a:endParaRPr>
        </a:p>
      </dgm:t>
    </dgm:pt>
    <dgm:pt modelId="{3BDA84B2-4300-4311-9E1B-129AA0C53B94}" type="sibTrans" cxnId="{FDA8B9F4-5948-478E-AB9C-3A02B3B09513}">
      <dgm:prSet/>
      <dgm:spPr/>
      <dgm:t>
        <a:bodyPr/>
        <a:lstStyle/>
        <a:p>
          <a:endParaRPr lang="en-US">
            <a:latin typeface="Arial" panose="020B0604020202020204" pitchFamily="34" charset="0"/>
            <a:cs typeface="Arial" panose="020B0604020202020204" pitchFamily="34" charset="0"/>
          </a:endParaRPr>
        </a:p>
      </dgm:t>
    </dgm:pt>
    <dgm:pt modelId="{1839915E-9524-4E78-8446-924A83F7109D}">
      <dgm:prSet phldrT="[Text]" custT="1"/>
      <dgm:spPr/>
      <dgm:t>
        <a:bodyPr/>
        <a:lstStyle/>
        <a:p>
          <a:r>
            <a:rPr lang="en-US" sz="1600" dirty="0">
              <a:latin typeface="Arial" panose="020B0604020202020204" pitchFamily="34" charset="0"/>
              <a:cs typeface="Arial" panose="020B0604020202020204" pitchFamily="34" charset="0"/>
            </a:rPr>
            <a:t>Airway patency and security</a:t>
          </a:r>
        </a:p>
      </dgm:t>
    </dgm:pt>
    <dgm:pt modelId="{75E5D983-5CF0-40AF-AB72-224B227D026C}" type="parTrans" cxnId="{ED544654-769C-465B-82DB-7852CF92D889}">
      <dgm:prSet/>
      <dgm:spPr/>
      <dgm:t>
        <a:bodyPr/>
        <a:lstStyle/>
        <a:p>
          <a:endParaRPr lang="en-US">
            <a:latin typeface="Arial" panose="020B0604020202020204" pitchFamily="34" charset="0"/>
            <a:cs typeface="Arial" panose="020B0604020202020204" pitchFamily="34" charset="0"/>
          </a:endParaRPr>
        </a:p>
      </dgm:t>
    </dgm:pt>
    <dgm:pt modelId="{63DD92BA-9BB8-499C-9770-DA8F476006F6}" type="sibTrans" cxnId="{ED544654-769C-465B-82DB-7852CF92D889}">
      <dgm:prSet/>
      <dgm:spPr/>
      <dgm:t>
        <a:bodyPr/>
        <a:lstStyle/>
        <a:p>
          <a:endParaRPr lang="en-US">
            <a:latin typeface="Arial" panose="020B0604020202020204" pitchFamily="34" charset="0"/>
            <a:cs typeface="Arial" panose="020B0604020202020204" pitchFamily="34" charset="0"/>
          </a:endParaRPr>
        </a:p>
      </dgm:t>
    </dgm:pt>
    <dgm:pt modelId="{33B18097-DD11-4B72-9699-15DAB9770260}">
      <dgm:prSet phldrT="[Text]"/>
      <dgm:spPr/>
      <dgm:t>
        <a:bodyPr/>
        <a:lstStyle/>
        <a:p>
          <a:r>
            <a:rPr lang="en-US" dirty="0">
              <a:latin typeface="Arial" panose="020B0604020202020204" pitchFamily="34" charset="0"/>
              <a:cs typeface="Arial" panose="020B0604020202020204" pitchFamily="34" charset="0"/>
            </a:rPr>
            <a:t>B</a:t>
          </a:r>
        </a:p>
      </dgm:t>
    </dgm:pt>
    <dgm:pt modelId="{EA3551D0-3E69-4E84-AF5D-83BEB5876124}" type="parTrans" cxnId="{EE921F32-C693-4E99-84E6-C2DF863F388F}">
      <dgm:prSet/>
      <dgm:spPr/>
      <dgm:t>
        <a:bodyPr/>
        <a:lstStyle/>
        <a:p>
          <a:endParaRPr lang="en-US">
            <a:latin typeface="Arial" panose="020B0604020202020204" pitchFamily="34" charset="0"/>
            <a:cs typeface="Arial" panose="020B0604020202020204" pitchFamily="34" charset="0"/>
          </a:endParaRPr>
        </a:p>
      </dgm:t>
    </dgm:pt>
    <dgm:pt modelId="{760CF591-24CE-4F24-AFA1-4456253A9FCF}" type="sibTrans" cxnId="{EE921F32-C693-4E99-84E6-C2DF863F388F}">
      <dgm:prSet/>
      <dgm:spPr/>
      <dgm:t>
        <a:bodyPr/>
        <a:lstStyle/>
        <a:p>
          <a:endParaRPr lang="en-US">
            <a:latin typeface="Arial" panose="020B0604020202020204" pitchFamily="34" charset="0"/>
            <a:cs typeface="Arial" panose="020B0604020202020204" pitchFamily="34" charset="0"/>
          </a:endParaRPr>
        </a:p>
      </dgm:t>
    </dgm:pt>
    <dgm:pt modelId="{7B133600-8C26-4BE5-B80D-2DFB0D96DEFF}">
      <dgm:prSet phldrT="[Text]" custT="1"/>
      <dgm:spPr/>
      <dgm:t>
        <a:bodyPr/>
        <a:lstStyle/>
        <a:p>
          <a:r>
            <a:rPr lang="en-US" sz="1600" dirty="0">
              <a:latin typeface="Arial" panose="020B0604020202020204" pitchFamily="34" charset="0"/>
              <a:cs typeface="Arial" panose="020B0604020202020204" pitchFamily="34" charset="0"/>
            </a:rPr>
            <a:t>Breathing adequacy</a:t>
          </a:r>
        </a:p>
      </dgm:t>
    </dgm:pt>
    <dgm:pt modelId="{D36BD6BC-C5E0-4867-9817-7DF6054CCE77}" type="parTrans" cxnId="{307B0EF7-2FE7-4A2A-97CE-604AC2386290}">
      <dgm:prSet/>
      <dgm:spPr/>
      <dgm:t>
        <a:bodyPr/>
        <a:lstStyle/>
        <a:p>
          <a:endParaRPr lang="en-US">
            <a:latin typeface="Arial" panose="020B0604020202020204" pitchFamily="34" charset="0"/>
            <a:cs typeface="Arial" panose="020B0604020202020204" pitchFamily="34" charset="0"/>
          </a:endParaRPr>
        </a:p>
      </dgm:t>
    </dgm:pt>
    <dgm:pt modelId="{0EA6A994-A190-44FD-B974-B43A88992F60}" type="sibTrans" cxnId="{307B0EF7-2FE7-4A2A-97CE-604AC2386290}">
      <dgm:prSet/>
      <dgm:spPr/>
      <dgm:t>
        <a:bodyPr/>
        <a:lstStyle/>
        <a:p>
          <a:endParaRPr lang="en-US">
            <a:latin typeface="Arial" panose="020B0604020202020204" pitchFamily="34" charset="0"/>
            <a:cs typeface="Arial" panose="020B0604020202020204" pitchFamily="34" charset="0"/>
          </a:endParaRPr>
        </a:p>
      </dgm:t>
    </dgm:pt>
    <dgm:pt modelId="{D1372F6A-E723-427B-9E17-014102382432}">
      <dgm:prSet phldrT="[Text]"/>
      <dgm:spPr/>
      <dgm:t>
        <a:bodyPr/>
        <a:lstStyle/>
        <a:p>
          <a:r>
            <a:rPr lang="en-US" dirty="0">
              <a:latin typeface="Arial" panose="020B0604020202020204" pitchFamily="34" charset="0"/>
              <a:cs typeface="Arial" panose="020B0604020202020204" pitchFamily="34" charset="0"/>
            </a:rPr>
            <a:t>C</a:t>
          </a:r>
        </a:p>
      </dgm:t>
    </dgm:pt>
    <dgm:pt modelId="{A6EC8244-454A-4FA2-9DD5-3A7E6F7F0FA3}" type="parTrans" cxnId="{D1921F32-7835-4828-911E-CB58F39D26B4}">
      <dgm:prSet/>
      <dgm:spPr/>
      <dgm:t>
        <a:bodyPr/>
        <a:lstStyle/>
        <a:p>
          <a:endParaRPr lang="en-US">
            <a:latin typeface="Arial" panose="020B0604020202020204" pitchFamily="34" charset="0"/>
            <a:cs typeface="Arial" panose="020B0604020202020204" pitchFamily="34" charset="0"/>
          </a:endParaRPr>
        </a:p>
      </dgm:t>
    </dgm:pt>
    <dgm:pt modelId="{54660882-EE7C-462F-BB50-6F933AD1C3FD}" type="sibTrans" cxnId="{D1921F32-7835-4828-911E-CB58F39D26B4}">
      <dgm:prSet/>
      <dgm:spPr/>
      <dgm:t>
        <a:bodyPr/>
        <a:lstStyle/>
        <a:p>
          <a:endParaRPr lang="en-US">
            <a:latin typeface="Arial" panose="020B0604020202020204" pitchFamily="34" charset="0"/>
            <a:cs typeface="Arial" panose="020B0604020202020204" pitchFamily="34" charset="0"/>
          </a:endParaRPr>
        </a:p>
      </dgm:t>
    </dgm:pt>
    <dgm:pt modelId="{13E4EB91-9790-441E-83AA-C6EBE0F50A9B}">
      <dgm:prSet phldrT="[Text]" custT="1"/>
      <dgm:spPr/>
      <dgm:t>
        <a:bodyPr/>
        <a:lstStyle/>
        <a:p>
          <a:r>
            <a:rPr lang="en-US" sz="1600" dirty="0">
              <a:latin typeface="Arial" panose="020B0604020202020204" pitchFamily="34" charset="0"/>
              <a:cs typeface="Arial" panose="020B0604020202020204" pitchFamily="34" charset="0"/>
            </a:rPr>
            <a:t>Circulatory challenge</a:t>
          </a:r>
        </a:p>
      </dgm:t>
    </dgm:pt>
    <dgm:pt modelId="{86742369-9E7E-4D65-8987-9A57CDE50621}" type="parTrans" cxnId="{A544A51A-4383-4C7A-8398-FBB45CB50BDE}">
      <dgm:prSet/>
      <dgm:spPr/>
      <dgm:t>
        <a:bodyPr/>
        <a:lstStyle/>
        <a:p>
          <a:endParaRPr lang="en-US">
            <a:latin typeface="Arial" panose="020B0604020202020204" pitchFamily="34" charset="0"/>
            <a:cs typeface="Arial" panose="020B0604020202020204" pitchFamily="34" charset="0"/>
          </a:endParaRPr>
        </a:p>
      </dgm:t>
    </dgm:pt>
    <dgm:pt modelId="{D42AEAF3-949F-4FF0-9B36-5B1AF39DF4EB}" type="sibTrans" cxnId="{A544A51A-4383-4C7A-8398-FBB45CB50BDE}">
      <dgm:prSet/>
      <dgm:spPr/>
      <dgm:t>
        <a:bodyPr/>
        <a:lstStyle/>
        <a:p>
          <a:endParaRPr lang="en-US">
            <a:latin typeface="Arial" panose="020B0604020202020204" pitchFamily="34" charset="0"/>
            <a:cs typeface="Arial" panose="020B0604020202020204" pitchFamily="34" charset="0"/>
          </a:endParaRPr>
        </a:p>
      </dgm:t>
    </dgm:pt>
    <dgm:pt modelId="{5F1E1236-B58C-4DA9-ABAC-55843ADAEE7C}">
      <dgm:prSet custT="1"/>
      <dgm:spPr/>
      <dgm:t>
        <a:bodyPr/>
        <a:lstStyle/>
        <a:p>
          <a:r>
            <a:rPr lang="en-US" sz="1600" dirty="0">
              <a:latin typeface="Arial" panose="020B0604020202020204" pitchFamily="34" charset="0"/>
              <a:cs typeface="Arial" panose="020B0604020202020204" pitchFamily="34" charset="0"/>
            </a:rPr>
            <a:t>Disability derangement</a:t>
          </a:r>
        </a:p>
      </dgm:t>
    </dgm:pt>
    <dgm:pt modelId="{2DA60B66-083D-44E4-9648-5E135C4FEDE6}" type="parTrans" cxnId="{ADF6CCEB-4F7A-4E51-BCBC-E41CD2CA5933}">
      <dgm:prSet/>
      <dgm:spPr/>
      <dgm:t>
        <a:bodyPr/>
        <a:lstStyle/>
        <a:p>
          <a:endParaRPr lang="en-US"/>
        </a:p>
      </dgm:t>
    </dgm:pt>
    <dgm:pt modelId="{F1FBEB7A-FB99-449F-8436-5C1D25C385AB}" type="sibTrans" cxnId="{ADF6CCEB-4F7A-4E51-BCBC-E41CD2CA5933}">
      <dgm:prSet/>
      <dgm:spPr/>
      <dgm:t>
        <a:bodyPr/>
        <a:lstStyle/>
        <a:p>
          <a:endParaRPr lang="en-US"/>
        </a:p>
      </dgm:t>
    </dgm:pt>
    <dgm:pt modelId="{A8B48AC3-9C64-4541-8C6F-1D8EE3E55257}">
      <dgm:prSet/>
      <dgm:spPr/>
      <dgm:t>
        <a:bodyPr/>
        <a:lstStyle/>
        <a:p>
          <a:r>
            <a:rPr lang="en-US" dirty="0">
              <a:latin typeface="Arial" panose="020B0604020202020204" pitchFamily="34" charset="0"/>
              <a:cs typeface="Arial" panose="020B0604020202020204" pitchFamily="34" charset="0"/>
            </a:rPr>
            <a:t>D</a:t>
          </a:r>
        </a:p>
      </dgm:t>
    </dgm:pt>
    <dgm:pt modelId="{A57D7386-85D9-4E5F-83C0-2E83804EDBC3}" type="sibTrans" cxnId="{DACC40E6-B17E-4A25-AD13-2A6BD4723CFC}">
      <dgm:prSet/>
      <dgm:spPr/>
      <dgm:t>
        <a:bodyPr/>
        <a:lstStyle/>
        <a:p>
          <a:endParaRPr lang="en-US"/>
        </a:p>
      </dgm:t>
    </dgm:pt>
    <dgm:pt modelId="{694A2FAF-D669-45DC-BA4D-78AE68C04CF1}" type="parTrans" cxnId="{DACC40E6-B17E-4A25-AD13-2A6BD4723CFC}">
      <dgm:prSet/>
      <dgm:spPr/>
      <dgm:t>
        <a:bodyPr/>
        <a:lstStyle/>
        <a:p>
          <a:endParaRPr lang="en-US"/>
        </a:p>
      </dgm:t>
    </dgm:pt>
    <dgm:pt modelId="{54275B80-FC6D-41CD-B36F-A3B5E6A9A6C9}" type="pres">
      <dgm:prSet presAssocID="{2864CCEC-23AF-4DA8-ADFA-95F8AB886095}" presName="Name0" presStyleCnt="0">
        <dgm:presLayoutVars>
          <dgm:dir/>
          <dgm:animLvl val="lvl"/>
          <dgm:resizeHandles val="exact"/>
        </dgm:presLayoutVars>
      </dgm:prSet>
      <dgm:spPr/>
    </dgm:pt>
    <dgm:pt modelId="{F633E85F-AB60-489A-BBB0-5A9F6D751D6B}" type="pres">
      <dgm:prSet presAssocID="{AB611789-3249-4B8F-9F02-DD4D10B8445B}" presName="linNode" presStyleCnt="0"/>
      <dgm:spPr/>
    </dgm:pt>
    <dgm:pt modelId="{51B946B5-03C2-452F-B44A-367F7CF441EA}" type="pres">
      <dgm:prSet presAssocID="{AB611789-3249-4B8F-9F02-DD4D10B8445B}" presName="parentText" presStyleLbl="node1" presStyleIdx="0" presStyleCnt="4">
        <dgm:presLayoutVars>
          <dgm:chMax val="1"/>
          <dgm:bulletEnabled val="1"/>
        </dgm:presLayoutVars>
      </dgm:prSet>
      <dgm:spPr/>
    </dgm:pt>
    <dgm:pt modelId="{BCDDDB06-697B-4DBA-B71E-E6047BB9C3B8}" type="pres">
      <dgm:prSet presAssocID="{AB611789-3249-4B8F-9F02-DD4D10B8445B}" presName="descendantText" presStyleLbl="alignAccFollowNode1" presStyleIdx="0" presStyleCnt="4">
        <dgm:presLayoutVars>
          <dgm:bulletEnabled val="1"/>
        </dgm:presLayoutVars>
      </dgm:prSet>
      <dgm:spPr/>
    </dgm:pt>
    <dgm:pt modelId="{093D1B00-54A7-42DD-9D67-3C4FE744ADFD}" type="pres">
      <dgm:prSet presAssocID="{3BDA84B2-4300-4311-9E1B-129AA0C53B94}" presName="sp" presStyleCnt="0"/>
      <dgm:spPr/>
    </dgm:pt>
    <dgm:pt modelId="{767DFDBB-1803-440C-A1C3-F48E055822EE}" type="pres">
      <dgm:prSet presAssocID="{33B18097-DD11-4B72-9699-15DAB9770260}" presName="linNode" presStyleCnt="0"/>
      <dgm:spPr/>
    </dgm:pt>
    <dgm:pt modelId="{2B7F7732-6B2B-44C8-A922-146B6E0FB97C}" type="pres">
      <dgm:prSet presAssocID="{33B18097-DD11-4B72-9699-15DAB9770260}" presName="parentText" presStyleLbl="node1" presStyleIdx="1" presStyleCnt="4">
        <dgm:presLayoutVars>
          <dgm:chMax val="1"/>
          <dgm:bulletEnabled val="1"/>
        </dgm:presLayoutVars>
      </dgm:prSet>
      <dgm:spPr/>
    </dgm:pt>
    <dgm:pt modelId="{F5071E3D-3A9F-4F8A-B206-B44A4B568B54}" type="pres">
      <dgm:prSet presAssocID="{33B18097-DD11-4B72-9699-15DAB9770260}" presName="descendantText" presStyleLbl="alignAccFollowNode1" presStyleIdx="1" presStyleCnt="4">
        <dgm:presLayoutVars>
          <dgm:bulletEnabled val="1"/>
        </dgm:presLayoutVars>
      </dgm:prSet>
      <dgm:spPr/>
    </dgm:pt>
    <dgm:pt modelId="{CBFB2F46-7F8E-4BC9-9418-60F3D6DB6E39}" type="pres">
      <dgm:prSet presAssocID="{760CF591-24CE-4F24-AFA1-4456253A9FCF}" presName="sp" presStyleCnt="0"/>
      <dgm:spPr/>
    </dgm:pt>
    <dgm:pt modelId="{DABF4C52-B91B-40B4-85A7-EEBC5F863849}" type="pres">
      <dgm:prSet presAssocID="{D1372F6A-E723-427B-9E17-014102382432}" presName="linNode" presStyleCnt="0"/>
      <dgm:spPr/>
    </dgm:pt>
    <dgm:pt modelId="{6E8259E5-9C46-4AA5-BD3C-9A63AB0E654F}" type="pres">
      <dgm:prSet presAssocID="{D1372F6A-E723-427B-9E17-014102382432}" presName="parentText" presStyleLbl="node1" presStyleIdx="2" presStyleCnt="4">
        <dgm:presLayoutVars>
          <dgm:chMax val="1"/>
          <dgm:bulletEnabled val="1"/>
        </dgm:presLayoutVars>
      </dgm:prSet>
      <dgm:spPr/>
    </dgm:pt>
    <dgm:pt modelId="{B2C9D892-1F3E-41C3-9968-C208CCFAE1F0}" type="pres">
      <dgm:prSet presAssocID="{D1372F6A-E723-427B-9E17-014102382432}" presName="descendantText" presStyleLbl="alignAccFollowNode1" presStyleIdx="2" presStyleCnt="4">
        <dgm:presLayoutVars>
          <dgm:bulletEnabled val="1"/>
        </dgm:presLayoutVars>
      </dgm:prSet>
      <dgm:spPr/>
    </dgm:pt>
    <dgm:pt modelId="{72664E2E-430D-499B-A197-23E128650A34}" type="pres">
      <dgm:prSet presAssocID="{54660882-EE7C-462F-BB50-6F933AD1C3FD}" presName="sp" presStyleCnt="0"/>
      <dgm:spPr/>
    </dgm:pt>
    <dgm:pt modelId="{481BCEAF-4B5D-47E0-AB4A-0E7507A19C74}" type="pres">
      <dgm:prSet presAssocID="{A8B48AC3-9C64-4541-8C6F-1D8EE3E55257}" presName="linNode" presStyleCnt="0"/>
      <dgm:spPr/>
    </dgm:pt>
    <dgm:pt modelId="{60C660FF-DCC1-4DFC-8482-2AF9980E037F}" type="pres">
      <dgm:prSet presAssocID="{A8B48AC3-9C64-4541-8C6F-1D8EE3E55257}" presName="parentText" presStyleLbl="node1" presStyleIdx="3" presStyleCnt="4">
        <dgm:presLayoutVars>
          <dgm:chMax val="1"/>
          <dgm:bulletEnabled val="1"/>
        </dgm:presLayoutVars>
      </dgm:prSet>
      <dgm:spPr/>
    </dgm:pt>
    <dgm:pt modelId="{71DC7535-6826-4602-91AF-38C78722EEEE}" type="pres">
      <dgm:prSet presAssocID="{A8B48AC3-9C64-4541-8C6F-1D8EE3E55257}" presName="descendantText" presStyleLbl="alignAccFollowNode1" presStyleIdx="3" presStyleCnt="4">
        <dgm:presLayoutVars>
          <dgm:bulletEnabled val="1"/>
        </dgm:presLayoutVars>
      </dgm:prSet>
      <dgm:spPr/>
    </dgm:pt>
  </dgm:ptLst>
  <dgm:cxnLst>
    <dgm:cxn modelId="{A544A51A-4383-4C7A-8398-FBB45CB50BDE}" srcId="{D1372F6A-E723-427B-9E17-014102382432}" destId="{13E4EB91-9790-441E-83AA-C6EBE0F50A9B}" srcOrd="0" destOrd="0" parTransId="{86742369-9E7E-4D65-8987-9A57CDE50621}" sibTransId="{D42AEAF3-949F-4FF0-9B36-5B1AF39DF4EB}"/>
    <dgm:cxn modelId="{EC55AD2A-A6D8-419B-AEF6-7ACC22531EED}" type="presOf" srcId="{7B133600-8C26-4BE5-B80D-2DFB0D96DEFF}" destId="{F5071E3D-3A9F-4F8A-B206-B44A4B568B54}" srcOrd="0" destOrd="0" presId="urn:microsoft.com/office/officeart/2005/8/layout/vList5"/>
    <dgm:cxn modelId="{D1921F32-7835-4828-911E-CB58F39D26B4}" srcId="{2864CCEC-23AF-4DA8-ADFA-95F8AB886095}" destId="{D1372F6A-E723-427B-9E17-014102382432}" srcOrd="2" destOrd="0" parTransId="{A6EC8244-454A-4FA2-9DD5-3A7E6F7F0FA3}" sibTransId="{54660882-EE7C-462F-BB50-6F933AD1C3FD}"/>
    <dgm:cxn modelId="{EE921F32-C693-4E99-84E6-C2DF863F388F}" srcId="{2864CCEC-23AF-4DA8-ADFA-95F8AB886095}" destId="{33B18097-DD11-4B72-9699-15DAB9770260}" srcOrd="1" destOrd="0" parTransId="{EA3551D0-3E69-4E84-AF5D-83BEB5876124}" sibTransId="{760CF591-24CE-4F24-AFA1-4456253A9FCF}"/>
    <dgm:cxn modelId="{DB18F034-E93F-45A7-901E-45E7F693AB34}" type="presOf" srcId="{5F1E1236-B58C-4DA9-ABAC-55843ADAEE7C}" destId="{71DC7535-6826-4602-91AF-38C78722EEEE}" srcOrd="0" destOrd="0" presId="urn:microsoft.com/office/officeart/2005/8/layout/vList5"/>
    <dgm:cxn modelId="{82B5E26D-323E-4882-A3C2-A9A7793389F2}" type="presOf" srcId="{33B18097-DD11-4B72-9699-15DAB9770260}" destId="{2B7F7732-6B2B-44C8-A922-146B6E0FB97C}" srcOrd="0" destOrd="0" presId="urn:microsoft.com/office/officeart/2005/8/layout/vList5"/>
    <dgm:cxn modelId="{1B564D6F-4CAE-4AC5-9D61-B15FBA90CF4A}" type="presOf" srcId="{AB611789-3249-4B8F-9F02-DD4D10B8445B}" destId="{51B946B5-03C2-452F-B44A-367F7CF441EA}" srcOrd="0" destOrd="0" presId="urn:microsoft.com/office/officeart/2005/8/layout/vList5"/>
    <dgm:cxn modelId="{9A0F976F-DEC5-4764-A01B-D31BE70CC826}" type="presOf" srcId="{2864CCEC-23AF-4DA8-ADFA-95F8AB886095}" destId="{54275B80-FC6D-41CD-B36F-A3B5E6A9A6C9}" srcOrd="0" destOrd="0" presId="urn:microsoft.com/office/officeart/2005/8/layout/vList5"/>
    <dgm:cxn modelId="{ED544654-769C-465B-82DB-7852CF92D889}" srcId="{AB611789-3249-4B8F-9F02-DD4D10B8445B}" destId="{1839915E-9524-4E78-8446-924A83F7109D}" srcOrd="0" destOrd="0" parTransId="{75E5D983-5CF0-40AF-AB72-224B227D026C}" sibTransId="{63DD92BA-9BB8-499C-9770-DA8F476006F6}"/>
    <dgm:cxn modelId="{03A5B859-0026-48C9-8636-74D4F20687F2}" type="presOf" srcId="{A8B48AC3-9C64-4541-8C6F-1D8EE3E55257}" destId="{60C660FF-DCC1-4DFC-8482-2AF9980E037F}" srcOrd="0" destOrd="0" presId="urn:microsoft.com/office/officeart/2005/8/layout/vList5"/>
    <dgm:cxn modelId="{235A9784-E516-4D7A-91CB-2514EFC39192}" type="presOf" srcId="{D1372F6A-E723-427B-9E17-014102382432}" destId="{6E8259E5-9C46-4AA5-BD3C-9A63AB0E654F}" srcOrd="0" destOrd="0" presId="urn:microsoft.com/office/officeart/2005/8/layout/vList5"/>
    <dgm:cxn modelId="{AE95E688-FA16-4BFD-9B2F-1211A7AB2C03}" type="presOf" srcId="{13E4EB91-9790-441E-83AA-C6EBE0F50A9B}" destId="{B2C9D892-1F3E-41C3-9968-C208CCFAE1F0}" srcOrd="0" destOrd="0" presId="urn:microsoft.com/office/officeart/2005/8/layout/vList5"/>
    <dgm:cxn modelId="{F0C39DCA-7C18-4815-9710-39D747B7F0B1}" type="presOf" srcId="{1839915E-9524-4E78-8446-924A83F7109D}" destId="{BCDDDB06-697B-4DBA-B71E-E6047BB9C3B8}" srcOrd="0" destOrd="0" presId="urn:microsoft.com/office/officeart/2005/8/layout/vList5"/>
    <dgm:cxn modelId="{DACC40E6-B17E-4A25-AD13-2A6BD4723CFC}" srcId="{2864CCEC-23AF-4DA8-ADFA-95F8AB886095}" destId="{A8B48AC3-9C64-4541-8C6F-1D8EE3E55257}" srcOrd="3" destOrd="0" parTransId="{694A2FAF-D669-45DC-BA4D-78AE68C04CF1}" sibTransId="{A57D7386-85D9-4E5F-83C0-2E83804EDBC3}"/>
    <dgm:cxn modelId="{ADF6CCEB-4F7A-4E51-BCBC-E41CD2CA5933}" srcId="{A8B48AC3-9C64-4541-8C6F-1D8EE3E55257}" destId="{5F1E1236-B58C-4DA9-ABAC-55843ADAEE7C}" srcOrd="0" destOrd="0" parTransId="{2DA60B66-083D-44E4-9648-5E135C4FEDE6}" sibTransId="{F1FBEB7A-FB99-449F-8436-5C1D25C385AB}"/>
    <dgm:cxn modelId="{FDA8B9F4-5948-478E-AB9C-3A02B3B09513}" srcId="{2864CCEC-23AF-4DA8-ADFA-95F8AB886095}" destId="{AB611789-3249-4B8F-9F02-DD4D10B8445B}" srcOrd="0" destOrd="0" parTransId="{1DACA642-924B-44A2-9845-C867D24EFB93}" sibTransId="{3BDA84B2-4300-4311-9E1B-129AA0C53B94}"/>
    <dgm:cxn modelId="{307B0EF7-2FE7-4A2A-97CE-604AC2386290}" srcId="{33B18097-DD11-4B72-9699-15DAB9770260}" destId="{7B133600-8C26-4BE5-B80D-2DFB0D96DEFF}" srcOrd="0" destOrd="0" parTransId="{D36BD6BC-C5E0-4867-9817-7DF6054CCE77}" sibTransId="{0EA6A994-A190-44FD-B974-B43A88992F60}"/>
    <dgm:cxn modelId="{7B03780B-110C-453F-A6F7-BEBC5FC6BCD3}" type="presParOf" srcId="{54275B80-FC6D-41CD-B36F-A3B5E6A9A6C9}" destId="{F633E85F-AB60-489A-BBB0-5A9F6D751D6B}" srcOrd="0" destOrd="0" presId="urn:microsoft.com/office/officeart/2005/8/layout/vList5"/>
    <dgm:cxn modelId="{7890FEAF-5DDE-4EED-A350-A97FA2E283BF}" type="presParOf" srcId="{F633E85F-AB60-489A-BBB0-5A9F6D751D6B}" destId="{51B946B5-03C2-452F-B44A-367F7CF441EA}" srcOrd="0" destOrd="0" presId="urn:microsoft.com/office/officeart/2005/8/layout/vList5"/>
    <dgm:cxn modelId="{D2BB30D0-DCAB-48C4-963F-2A46758E7C29}" type="presParOf" srcId="{F633E85F-AB60-489A-BBB0-5A9F6D751D6B}" destId="{BCDDDB06-697B-4DBA-B71E-E6047BB9C3B8}" srcOrd="1" destOrd="0" presId="urn:microsoft.com/office/officeart/2005/8/layout/vList5"/>
    <dgm:cxn modelId="{6022749A-6055-48A9-9C85-B3641F1FC196}" type="presParOf" srcId="{54275B80-FC6D-41CD-B36F-A3B5E6A9A6C9}" destId="{093D1B00-54A7-42DD-9D67-3C4FE744ADFD}" srcOrd="1" destOrd="0" presId="urn:microsoft.com/office/officeart/2005/8/layout/vList5"/>
    <dgm:cxn modelId="{539CD078-8370-4348-8A7C-6CD249FA992D}" type="presParOf" srcId="{54275B80-FC6D-41CD-B36F-A3B5E6A9A6C9}" destId="{767DFDBB-1803-440C-A1C3-F48E055822EE}" srcOrd="2" destOrd="0" presId="urn:microsoft.com/office/officeart/2005/8/layout/vList5"/>
    <dgm:cxn modelId="{B52B5ADD-CC30-40D8-A3C1-FA93DEDDD757}" type="presParOf" srcId="{767DFDBB-1803-440C-A1C3-F48E055822EE}" destId="{2B7F7732-6B2B-44C8-A922-146B6E0FB97C}" srcOrd="0" destOrd="0" presId="urn:microsoft.com/office/officeart/2005/8/layout/vList5"/>
    <dgm:cxn modelId="{98FC6F73-DAF7-4730-A4B5-DDB2EE8E9679}" type="presParOf" srcId="{767DFDBB-1803-440C-A1C3-F48E055822EE}" destId="{F5071E3D-3A9F-4F8A-B206-B44A4B568B54}" srcOrd="1" destOrd="0" presId="urn:microsoft.com/office/officeart/2005/8/layout/vList5"/>
    <dgm:cxn modelId="{DE9842CB-AC90-47DA-9993-13FC358051CF}" type="presParOf" srcId="{54275B80-FC6D-41CD-B36F-A3B5E6A9A6C9}" destId="{CBFB2F46-7F8E-4BC9-9418-60F3D6DB6E39}" srcOrd="3" destOrd="0" presId="urn:microsoft.com/office/officeart/2005/8/layout/vList5"/>
    <dgm:cxn modelId="{D78E1A16-EEF4-422E-820D-63E1819273DC}" type="presParOf" srcId="{54275B80-FC6D-41CD-B36F-A3B5E6A9A6C9}" destId="{DABF4C52-B91B-40B4-85A7-EEBC5F863849}" srcOrd="4" destOrd="0" presId="urn:microsoft.com/office/officeart/2005/8/layout/vList5"/>
    <dgm:cxn modelId="{491DAA05-D1E6-4BAF-BBC2-6C591E2F2229}" type="presParOf" srcId="{DABF4C52-B91B-40B4-85A7-EEBC5F863849}" destId="{6E8259E5-9C46-4AA5-BD3C-9A63AB0E654F}" srcOrd="0" destOrd="0" presId="urn:microsoft.com/office/officeart/2005/8/layout/vList5"/>
    <dgm:cxn modelId="{25390F40-E169-425E-9B6D-77CA3C837F0C}" type="presParOf" srcId="{DABF4C52-B91B-40B4-85A7-EEBC5F863849}" destId="{B2C9D892-1F3E-41C3-9968-C208CCFAE1F0}" srcOrd="1" destOrd="0" presId="urn:microsoft.com/office/officeart/2005/8/layout/vList5"/>
    <dgm:cxn modelId="{E0FE1FB2-69A9-4F27-AAEC-9B48471359D1}" type="presParOf" srcId="{54275B80-FC6D-41CD-B36F-A3B5E6A9A6C9}" destId="{72664E2E-430D-499B-A197-23E128650A34}" srcOrd="5" destOrd="0" presId="urn:microsoft.com/office/officeart/2005/8/layout/vList5"/>
    <dgm:cxn modelId="{C70AF5E1-1EAB-4F87-8B50-D9ADCE3729A1}" type="presParOf" srcId="{54275B80-FC6D-41CD-B36F-A3B5E6A9A6C9}" destId="{481BCEAF-4B5D-47E0-AB4A-0E7507A19C74}" srcOrd="6" destOrd="0" presId="urn:microsoft.com/office/officeart/2005/8/layout/vList5"/>
    <dgm:cxn modelId="{878EB183-8455-4EF5-B1E4-2BCD7A8FAA67}" type="presParOf" srcId="{481BCEAF-4B5D-47E0-AB4A-0E7507A19C74}" destId="{60C660FF-DCC1-4DFC-8482-2AF9980E037F}" srcOrd="0" destOrd="0" presId="urn:microsoft.com/office/officeart/2005/8/layout/vList5"/>
    <dgm:cxn modelId="{ADFA59F1-9A32-4052-B9CF-E9CB72D25B1A}" type="presParOf" srcId="{481BCEAF-4B5D-47E0-AB4A-0E7507A19C74}" destId="{71DC7535-6826-4602-91AF-38C78722EEE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64CCEC-23AF-4DA8-ADFA-95F8AB886095}"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n-US"/>
        </a:p>
      </dgm:t>
    </dgm:pt>
    <dgm:pt modelId="{AB611789-3249-4B8F-9F02-DD4D10B8445B}">
      <dgm:prSet phldrT="[Text]"/>
      <dgm:spPr/>
      <dgm:t>
        <a:bodyPr/>
        <a:lstStyle/>
        <a:p>
          <a:r>
            <a:rPr lang="en-US" dirty="0">
              <a:latin typeface="Arial" panose="020B0604020202020204" pitchFamily="34" charset="0"/>
              <a:cs typeface="Arial" panose="020B0604020202020204" pitchFamily="34" charset="0"/>
            </a:rPr>
            <a:t>A</a:t>
          </a:r>
        </a:p>
      </dgm:t>
    </dgm:pt>
    <dgm:pt modelId="{1DACA642-924B-44A2-9845-C867D24EFB93}" type="parTrans" cxnId="{FDA8B9F4-5948-478E-AB9C-3A02B3B09513}">
      <dgm:prSet/>
      <dgm:spPr/>
      <dgm:t>
        <a:bodyPr/>
        <a:lstStyle/>
        <a:p>
          <a:endParaRPr lang="en-US">
            <a:latin typeface="Arial" panose="020B0604020202020204" pitchFamily="34" charset="0"/>
            <a:cs typeface="Arial" panose="020B0604020202020204" pitchFamily="34" charset="0"/>
          </a:endParaRPr>
        </a:p>
      </dgm:t>
    </dgm:pt>
    <dgm:pt modelId="{3BDA84B2-4300-4311-9E1B-129AA0C53B94}" type="sibTrans" cxnId="{FDA8B9F4-5948-478E-AB9C-3A02B3B09513}">
      <dgm:prSet/>
      <dgm:spPr/>
      <dgm:t>
        <a:bodyPr/>
        <a:lstStyle/>
        <a:p>
          <a:endParaRPr lang="en-US">
            <a:latin typeface="Arial" panose="020B0604020202020204" pitchFamily="34" charset="0"/>
            <a:cs typeface="Arial" panose="020B0604020202020204" pitchFamily="34" charset="0"/>
          </a:endParaRPr>
        </a:p>
      </dgm:t>
    </dgm:pt>
    <dgm:pt modelId="{1839915E-9524-4E78-8446-924A83F7109D}">
      <dgm:prSet phldrT="[Text]"/>
      <dgm:spPr/>
      <dgm:t>
        <a:bodyPr/>
        <a:lstStyle/>
        <a:p>
          <a:r>
            <a:rPr lang="en-US" dirty="0">
              <a:latin typeface="Arial" panose="020B0604020202020204" pitchFamily="34" charset="0"/>
              <a:cs typeface="Arial" panose="020B0604020202020204" pitchFamily="34" charset="0"/>
            </a:rPr>
            <a:t>Agitation / arousal</a:t>
          </a:r>
        </a:p>
      </dgm:t>
    </dgm:pt>
    <dgm:pt modelId="{75E5D983-5CF0-40AF-AB72-224B227D026C}" type="parTrans" cxnId="{ED544654-769C-465B-82DB-7852CF92D889}">
      <dgm:prSet/>
      <dgm:spPr/>
      <dgm:t>
        <a:bodyPr/>
        <a:lstStyle/>
        <a:p>
          <a:endParaRPr lang="en-US">
            <a:latin typeface="Arial" panose="020B0604020202020204" pitchFamily="34" charset="0"/>
            <a:cs typeface="Arial" panose="020B0604020202020204" pitchFamily="34" charset="0"/>
          </a:endParaRPr>
        </a:p>
      </dgm:t>
    </dgm:pt>
    <dgm:pt modelId="{63DD92BA-9BB8-499C-9770-DA8F476006F6}" type="sibTrans" cxnId="{ED544654-769C-465B-82DB-7852CF92D889}">
      <dgm:prSet/>
      <dgm:spPr/>
      <dgm:t>
        <a:bodyPr/>
        <a:lstStyle/>
        <a:p>
          <a:endParaRPr lang="en-US">
            <a:latin typeface="Arial" panose="020B0604020202020204" pitchFamily="34" charset="0"/>
            <a:cs typeface="Arial" panose="020B0604020202020204" pitchFamily="34" charset="0"/>
          </a:endParaRPr>
        </a:p>
      </dgm:t>
    </dgm:pt>
    <dgm:pt modelId="{33B18097-DD11-4B72-9699-15DAB9770260}">
      <dgm:prSet phldrT="[Text]"/>
      <dgm:spPr/>
      <dgm:t>
        <a:bodyPr/>
        <a:lstStyle/>
        <a:p>
          <a:r>
            <a:rPr lang="en-US" dirty="0">
              <a:latin typeface="Arial" panose="020B0604020202020204" pitchFamily="34" charset="0"/>
              <a:cs typeface="Arial" panose="020B0604020202020204" pitchFamily="34" charset="0"/>
            </a:rPr>
            <a:t>E</a:t>
          </a:r>
        </a:p>
      </dgm:t>
    </dgm:pt>
    <dgm:pt modelId="{EA3551D0-3E69-4E84-AF5D-83BEB5876124}" type="parTrans" cxnId="{EE921F32-C693-4E99-84E6-C2DF863F388F}">
      <dgm:prSet/>
      <dgm:spPr/>
      <dgm:t>
        <a:bodyPr/>
        <a:lstStyle/>
        <a:p>
          <a:endParaRPr lang="en-US">
            <a:latin typeface="Arial" panose="020B0604020202020204" pitchFamily="34" charset="0"/>
            <a:cs typeface="Arial" panose="020B0604020202020204" pitchFamily="34" charset="0"/>
          </a:endParaRPr>
        </a:p>
      </dgm:t>
    </dgm:pt>
    <dgm:pt modelId="{760CF591-24CE-4F24-AFA1-4456253A9FCF}" type="sibTrans" cxnId="{EE921F32-C693-4E99-84E6-C2DF863F388F}">
      <dgm:prSet/>
      <dgm:spPr/>
      <dgm:t>
        <a:bodyPr/>
        <a:lstStyle/>
        <a:p>
          <a:endParaRPr lang="en-US">
            <a:latin typeface="Arial" panose="020B0604020202020204" pitchFamily="34" charset="0"/>
            <a:cs typeface="Arial" panose="020B0604020202020204" pitchFamily="34" charset="0"/>
          </a:endParaRPr>
        </a:p>
      </dgm:t>
    </dgm:pt>
    <dgm:pt modelId="{7B133600-8C26-4BE5-B80D-2DFB0D96DEFF}">
      <dgm:prSet phldrT="[Text]"/>
      <dgm:spPr/>
      <dgm:t>
        <a:bodyPr/>
        <a:lstStyle/>
        <a:p>
          <a:r>
            <a:rPr lang="en-US" dirty="0">
              <a:latin typeface="Arial" panose="020B0604020202020204" pitchFamily="34" charset="0"/>
              <a:cs typeface="Arial" panose="020B0604020202020204" pitchFamily="34" charset="0"/>
            </a:rPr>
            <a:t>Environment in which the patient is being cared for</a:t>
          </a:r>
        </a:p>
      </dgm:t>
    </dgm:pt>
    <dgm:pt modelId="{D36BD6BC-C5E0-4867-9817-7DF6054CCE77}" type="parTrans" cxnId="{307B0EF7-2FE7-4A2A-97CE-604AC2386290}">
      <dgm:prSet/>
      <dgm:spPr/>
      <dgm:t>
        <a:bodyPr/>
        <a:lstStyle/>
        <a:p>
          <a:endParaRPr lang="en-US">
            <a:latin typeface="Arial" panose="020B0604020202020204" pitchFamily="34" charset="0"/>
            <a:cs typeface="Arial" panose="020B0604020202020204" pitchFamily="34" charset="0"/>
          </a:endParaRPr>
        </a:p>
      </dgm:t>
    </dgm:pt>
    <dgm:pt modelId="{0EA6A994-A190-44FD-B974-B43A88992F60}" type="sibTrans" cxnId="{307B0EF7-2FE7-4A2A-97CE-604AC2386290}">
      <dgm:prSet/>
      <dgm:spPr/>
      <dgm:t>
        <a:bodyPr/>
        <a:lstStyle/>
        <a:p>
          <a:endParaRPr lang="en-US">
            <a:latin typeface="Arial" panose="020B0604020202020204" pitchFamily="34" charset="0"/>
            <a:cs typeface="Arial" panose="020B0604020202020204" pitchFamily="34" charset="0"/>
          </a:endParaRPr>
        </a:p>
      </dgm:t>
    </dgm:pt>
    <dgm:pt modelId="{D1372F6A-E723-427B-9E17-014102382432}">
      <dgm:prSet phldrT="[Text]"/>
      <dgm:spPr/>
      <dgm:t>
        <a:bodyPr/>
        <a:lstStyle/>
        <a:p>
          <a:r>
            <a:rPr lang="en-US" dirty="0">
              <a:latin typeface="Arial" panose="020B0604020202020204" pitchFamily="34" charset="0"/>
              <a:cs typeface="Arial" panose="020B0604020202020204" pitchFamily="34" charset="0"/>
            </a:rPr>
            <a:t>I</a:t>
          </a:r>
        </a:p>
      </dgm:t>
    </dgm:pt>
    <dgm:pt modelId="{A6EC8244-454A-4FA2-9DD5-3A7E6F7F0FA3}" type="parTrans" cxnId="{D1921F32-7835-4828-911E-CB58F39D26B4}">
      <dgm:prSet/>
      <dgm:spPr/>
      <dgm:t>
        <a:bodyPr/>
        <a:lstStyle/>
        <a:p>
          <a:endParaRPr lang="en-US">
            <a:latin typeface="Arial" panose="020B0604020202020204" pitchFamily="34" charset="0"/>
            <a:cs typeface="Arial" panose="020B0604020202020204" pitchFamily="34" charset="0"/>
          </a:endParaRPr>
        </a:p>
      </dgm:t>
    </dgm:pt>
    <dgm:pt modelId="{54660882-EE7C-462F-BB50-6F933AD1C3FD}" type="sibTrans" cxnId="{D1921F32-7835-4828-911E-CB58F39D26B4}">
      <dgm:prSet/>
      <dgm:spPr/>
      <dgm:t>
        <a:bodyPr/>
        <a:lstStyle/>
        <a:p>
          <a:endParaRPr lang="en-US">
            <a:latin typeface="Arial" panose="020B0604020202020204" pitchFamily="34" charset="0"/>
            <a:cs typeface="Arial" panose="020B0604020202020204" pitchFamily="34" charset="0"/>
          </a:endParaRPr>
        </a:p>
      </dgm:t>
    </dgm:pt>
    <dgm:pt modelId="{A8B48AC3-9C64-4541-8C6F-1D8EE3E55257}">
      <dgm:prSet/>
      <dgm:spPr/>
      <dgm:t>
        <a:bodyPr/>
        <a:lstStyle/>
        <a:p>
          <a:r>
            <a:rPr lang="en-US" dirty="0">
              <a:latin typeface="Arial" panose="020B0604020202020204" pitchFamily="34" charset="0"/>
              <a:cs typeface="Arial" panose="020B0604020202020204" pitchFamily="34" charset="0"/>
            </a:rPr>
            <a:t>0</a:t>
          </a:r>
        </a:p>
      </dgm:t>
    </dgm:pt>
    <dgm:pt modelId="{694A2FAF-D669-45DC-BA4D-78AE68C04CF1}" type="parTrans" cxnId="{DACC40E6-B17E-4A25-AD13-2A6BD4723CFC}">
      <dgm:prSet/>
      <dgm:spPr/>
      <dgm:t>
        <a:bodyPr/>
        <a:lstStyle/>
        <a:p>
          <a:endParaRPr lang="en-US"/>
        </a:p>
      </dgm:t>
    </dgm:pt>
    <dgm:pt modelId="{A57D7386-85D9-4E5F-83C0-2E83804EDBC3}" type="sibTrans" cxnId="{DACC40E6-B17E-4A25-AD13-2A6BD4723CFC}">
      <dgm:prSet/>
      <dgm:spPr/>
      <dgm:t>
        <a:bodyPr/>
        <a:lstStyle/>
        <a:p>
          <a:endParaRPr lang="en-US"/>
        </a:p>
      </dgm:t>
    </dgm:pt>
    <dgm:pt modelId="{5F1E1236-B58C-4DA9-ABAC-55843ADAEE7C}">
      <dgm:prSet/>
      <dgm:spPr/>
      <dgm:t>
        <a:bodyPr/>
        <a:lstStyle/>
        <a:p>
          <a:r>
            <a:rPr lang="en-US" dirty="0">
              <a:latin typeface="Arial" panose="020B0604020202020204" pitchFamily="34" charset="0"/>
              <a:cs typeface="Arial" panose="020B0604020202020204" pitchFamily="34" charset="0"/>
            </a:rPr>
            <a:t>Objects which the patient has in their possession, which may be used for self-harm or harm to others</a:t>
          </a:r>
        </a:p>
      </dgm:t>
    </dgm:pt>
    <dgm:pt modelId="{2DA60B66-083D-44E4-9648-5E135C4FEDE6}" type="parTrans" cxnId="{ADF6CCEB-4F7A-4E51-BCBC-E41CD2CA5933}">
      <dgm:prSet/>
      <dgm:spPr/>
      <dgm:t>
        <a:bodyPr/>
        <a:lstStyle/>
        <a:p>
          <a:endParaRPr lang="en-US"/>
        </a:p>
      </dgm:t>
    </dgm:pt>
    <dgm:pt modelId="{F1FBEB7A-FB99-449F-8436-5C1D25C385AB}" type="sibTrans" cxnId="{ADF6CCEB-4F7A-4E51-BCBC-E41CD2CA5933}">
      <dgm:prSet/>
      <dgm:spPr/>
      <dgm:t>
        <a:bodyPr/>
        <a:lstStyle/>
        <a:p>
          <a:endParaRPr lang="en-US"/>
        </a:p>
      </dgm:t>
    </dgm:pt>
    <dgm:pt modelId="{8413B55D-DAE0-4C40-BDE0-31DB8D07DF39}">
      <dgm:prSet phldrT="[Text]"/>
      <dgm:spPr/>
      <dgm:t>
        <a:bodyPr/>
        <a:lstStyle/>
        <a:p>
          <a:r>
            <a:rPr lang="en-US" dirty="0">
              <a:latin typeface="Arial" panose="020B0604020202020204" pitchFamily="34" charset="0"/>
              <a:cs typeface="Arial" panose="020B0604020202020204" pitchFamily="34" charset="0"/>
            </a:rPr>
            <a:t>Intent of individual</a:t>
          </a:r>
        </a:p>
      </dgm:t>
    </dgm:pt>
    <dgm:pt modelId="{E534F78D-B874-4147-B767-52290F2F46FD}" type="parTrans" cxnId="{54113B54-A852-4D48-B2A6-3F23A5AC3C3F}">
      <dgm:prSet/>
      <dgm:spPr/>
      <dgm:t>
        <a:bodyPr/>
        <a:lstStyle/>
        <a:p>
          <a:endParaRPr lang="en-GB"/>
        </a:p>
      </dgm:t>
    </dgm:pt>
    <dgm:pt modelId="{607AC12D-6F03-41B7-9DF3-35DA63593181}" type="sibTrans" cxnId="{54113B54-A852-4D48-B2A6-3F23A5AC3C3F}">
      <dgm:prSet/>
      <dgm:spPr/>
      <dgm:t>
        <a:bodyPr/>
        <a:lstStyle/>
        <a:p>
          <a:endParaRPr lang="en-GB"/>
        </a:p>
      </dgm:t>
    </dgm:pt>
    <dgm:pt modelId="{54275B80-FC6D-41CD-B36F-A3B5E6A9A6C9}" type="pres">
      <dgm:prSet presAssocID="{2864CCEC-23AF-4DA8-ADFA-95F8AB886095}" presName="Name0" presStyleCnt="0">
        <dgm:presLayoutVars>
          <dgm:dir/>
          <dgm:animLvl val="lvl"/>
          <dgm:resizeHandles val="exact"/>
        </dgm:presLayoutVars>
      </dgm:prSet>
      <dgm:spPr/>
    </dgm:pt>
    <dgm:pt modelId="{F633E85F-AB60-489A-BBB0-5A9F6D751D6B}" type="pres">
      <dgm:prSet presAssocID="{AB611789-3249-4B8F-9F02-DD4D10B8445B}" presName="linNode" presStyleCnt="0"/>
      <dgm:spPr/>
    </dgm:pt>
    <dgm:pt modelId="{51B946B5-03C2-452F-B44A-367F7CF441EA}" type="pres">
      <dgm:prSet presAssocID="{AB611789-3249-4B8F-9F02-DD4D10B8445B}" presName="parentText" presStyleLbl="node1" presStyleIdx="0" presStyleCnt="4">
        <dgm:presLayoutVars>
          <dgm:chMax val="1"/>
          <dgm:bulletEnabled val="1"/>
        </dgm:presLayoutVars>
      </dgm:prSet>
      <dgm:spPr/>
    </dgm:pt>
    <dgm:pt modelId="{BCDDDB06-697B-4DBA-B71E-E6047BB9C3B8}" type="pres">
      <dgm:prSet presAssocID="{AB611789-3249-4B8F-9F02-DD4D10B8445B}" presName="descendantText" presStyleLbl="alignAccFollowNode1" presStyleIdx="0" presStyleCnt="4">
        <dgm:presLayoutVars>
          <dgm:bulletEnabled val="1"/>
        </dgm:presLayoutVars>
      </dgm:prSet>
      <dgm:spPr/>
    </dgm:pt>
    <dgm:pt modelId="{093D1B00-54A7-42DD-9D67-3C4FE744ADFD}" type="pres">
      <dgm:prSet presAssocID="{3BDA84B2-4300-4311-9E1B-129AA0C53B94}" presName="sp" presStyleCnt="0"/>
      <dgm:spPr/>
    </dgm:pt>
    <dgm:pt modelId="{767DFDBB-1803-440C-A1C3-F48E055822EE}" type="pres">
      <dgm:prSet presAssocID="{33B18097-DD11-4B72-9699-15DAB9770260}" presName="linNode" presStyleCnt="0"/>
      <dgm:spPr/>
    </dgm:pt>
    <dgm:pt modelId="{2B7F7732-6B2B-44C8-A922-146B6E0FB97C}" type="pres">
      <dgm:prSet presAssocID="{33B18097-DD11-4B72-9699-15DAB9770260}" presName="parentText" presStyleLbl="node1" presStyleIdx="1" presStyleCnt="4">
        <dgm:presLayoutVars>
          <dgm:chMax val="1"/>
          <dgm:bulletEnabled val="1"/>
        </dgm:presLayoutVars>
      </dgm:prSet>
      <dgm:spPr/>
    </dgm:pt>
    <dgm:pt modelId="{F5071E3D-3A9F-4F8A-B206-B44A4B568B54}" type="pres">
      <dgm:prSet presAssocID="{33B18097-DD11-4B72-9699-15DAB9770260}" presName="descendantText" presStyleLbl="alignAccFollowNode1" presStyleIdx="1" presStyleCnt="4">
        <dgm:presLayoutVars>
          <dgm:bulletEnabled val="1"/>
        </dgm:presLayoutVars>
      </dgm:prSet>
      <dgm:spPr/>
    </dgm:pt>
    <dgm:pt modelId="{CBFB2F46-7F8E-4BC9-9418-60F3D6DB6E39}" type="pres">
      <dgm:prSet presAssocID="{760CF591-24CE-4F24-AFA1-4456253A9FCF}" presName="sp" presStyleCnt="0"/>
      <dgm:spPr/>
    </dgm:pt>
    <dgm:pt modelId="{DABF4C52-B91B-40B4-85A7-EEBC5F863849}" type="pres">
      <dgm:prSet presAssocID="{D1372F6A-E723-427B-9E17-014102382432}" presName="linNode" presStyleCnt="0"/>
      <dgm:spPr/>
    </dgm:pt>
    <dgm:pt modelId="{6E8259E5-9C46-4AA5-BD3C-9A63AB0E654F}" type="pres">
      <dgm:prSet presAssocID="{D1372F6A-E723-427B-9E17-014102382432}" presName="parentText" presStyleLbl="node1" presStyleIdx="2" presStyleCnt="4">
        <dgm:presLayoutVars>
          <dgm:chMax val="1"/>
          <dgm:bulletEnabled val="1"/>
        </dgm:presLayoutVars>
      </dgm:prSet>
      <dgm:spPr/>
    </dgm:pt>
    <dgm:pt modelId="{B2C9D892-1F3E-41C3-9968-C208CCFAE1F0}" type="pres">
      <dgm:prSet presAssocID="{D1372F6A-E723-427B-9E17-014102382432}" presName="descendantText" presStyleLbl="alignAccFollowNode1" presStyleIdx="2" presStyleCnt="4">
        <dgm:presLayoutVars>
          <dgm:bulletEnabled val="1"/>
        </dgm:presLayoutVars>
      </dgm:prSet>
      <dgm:spPr/>
    </dgm:pt>
    <dgm:pt modelId="{72664E2E-430D-499B-A197-23E128650A34}" type="pres">
      <dgm:prSet presAssocID="{54660882-EE7C-462F-BB50-6F933AD1C3FD}" presName="sp" presStyleCnt="0"/>
      <dgm:spPr/>
    </dgm:pt>
    <dgm:pt modelId="{481BCEAF-4B5D-47E0-AB4A-0E7507A19C74}" type="pres">
      <dgm:prSet presAssocID="{A8B48AC3-9C64-4541-8C6F-1D8EE3E55257}" presName="linNode" presStyleCnt="0"/>
      <dgm:spPr/>
    </dgm:pt>
    <dgm:pt modelId="{60C660FF-DCC1-4DFC-8482-2AF9980E037F}" type="pres">
      <dgm:prSet presAssocID="{A8B48AC3-9C64-4541-8C6F-1D8EE3E55257}" presName="parentText" presStyleLbl="node1" presStyleIdx="3" presStyleCnt="4" custLinFactNeighborX="-15" custLinFactNeighborY="-2136">
        <dgm:presLayoutVars>
          <dgm:chMax val="1"/>
          <dgm:bulletEnabled val="1"/>
        </dgm:presLayoutVars>
      </dgm:prSet>
      <dgm:spPr/>
    </dgm:pt>
    <dgm:pt modelId="{71DC7535-6826-4602-91AF-38C78722EEEE}" type="pres">
      <dgm:prSet presAssocID="{A8B48AC3-9C64-4541-8C6F-1D8EE3E55257}" presName="descendantText" presStyleLbl="alignAccFollowNode1" presStyleIdx="3" presStyleCnt="4">
        <dgm:presLayoutVars>
          <dgm:bulletEnabled val="1"/>
        </dgm:presLayoutVars>
      </dgm:prSet>
      <dgm:spPr/>
    </dgm:pt>
  </dgm:ptLst>
  <dgm:cxnLst>
    <dgm:cxn modelId="{D1921F32-7835-4828-911E-CB58F39D26B4}" srcId="{2864CCEC-23AF-4DA8-ADFA-95F8AB886095}" destId="{D1372F6A-E723-427B-9E17-014102382432}" srcOrd="2" destOrd="0" parTransId="{A6EC8244-454A-4FA2-9DD5-3A7E6F7F0FA3}" sibTransId="{54660882-EE7C-462F-BB50-6F933AD1C3FD}"/>
    <dgm:cxn modelId="{EE921F32-C693-4E99-84E6-C2DF863F388F}" srcId="{2864CCEC-23AF-4DA8-ADFA-95F8AB886095}" destId="{33B18097-DD11-4B72-9699-15DAB9770260}" srcOrd="1" destOrd="0" parTransId="{EA3551D0-3E69-4E84-AF5D-83BEB5876124}" sibTransId="{760CF591-24CE-4F24-AFA1-4456253A9FCF}"/>
    <dgm:cxn modelId="{0E2E4548-52A3-440D-A60E-F88C6220656D}" type="presOf" srcId="{7B133600-8C26-4BE5-B80D-2DFB0D96DEFF}" destId="{F5071E3D-3A9F-4F8A-B206-B44A4B568B54}" srcOrd="0" destOrd="0" presId="urn:microsoft.com/office/officeart/2005/8/layout/vList5"/>
    <dgm:cxn modelId="{54113B54-A852-4D48-B2A6-3F23A5AC3C3F}" srcId="{D1372F6A-E723-427B-9E17-014102382432}" destId="{8413B55D-DAE0-4C40-BDE0-31DB8D07DF39}" srcOrd="0" destOrd="0" parTransId="{E534F78D-B874-4147-B767-52290F2F46FD}" sibTransId="{607AC12D-6F03-41B7-9DF3-35DA63593181}"/>
    <dgm:cxn modelId="{ED544654-769C-465B-82DB-7852CF92D889}" srcId="{AB611789-3249-4B8F-9F02-DD4D10B8445B}" destId="{1839915E-9524-4E78-8446-924A83F7109D}" srcOrd="0" destOrd="0" parTransId="{75E5D983-5CF0-40AF-AB72-224B227D026C}" sibTransId="{63DD92BA-9BB8-499C-9770-DA8F476006F6}"/>
    <dgm:cxn modelId="{6CC4AD82-D6E0-43E7-A0B2-24D8501EEFD2}" type="presOf" srcId="{AB611789-3249-4B8F-9F02-DD4D10B8445B}" destId="{51B946B5-03C2-452F-B44A-367F7CF441EA}" srcOrd="0" destOrd="0" presId="urn:microsoft.com/office/officeart/2005/8/layout/vList5"/>
    <dgm:cxn modelId="{A9B4CF95-3D0E-4534-987C-2681531201D5}" type="presOf" srcId="{1839915E-9524-4E78-8446-924A83F7109D}" destId="{BCDDDB06-697B-4DBA-B71E-E6047BB9C3B8}" srcOrd="0" destOrd="0" presId="urn:microsoft.com/office/officeart/2005/8/layout/vList5"/>
    <dgm:cxn modelId="{5A305897-69CE-48D8-A041-2F1567B38666}" type="presOf" srcId="{33B18097-DD11-4B72-9699-15DAB9770260}" destId="{2B7F7732-6B2B-44C8-A922-146B6E0FB97C}" srcOrd="0" destOrd="0" presId="urn:microsoft.com/office/officeart/2005/8/layout/vList5"/>
    <dgm:cxn modelId="{0F9C819C-B6B4-4180-A512-1347352B20CF}" type="presOf" srcId="{5F1E1236-B58C-4DA9-ABAC-55843ADAEE7C}" destId="{71DC7535-6826-4602-91AF-38C78722EEEE}" srcOrd="0" destOrd="0" presId="urn:microsoft.com/office/officeart/2005/8/layout/vList5"/>
    <dgm:cxn modelId="{571696A9-D17A-40ED-A836-36222DFC4BBD}" type="presOf" srcId="{A8B48AC3-9C64-4541-8C6F-1D8EE3E55257}" destId="{60C660FF-DCC1-4DFC-8482-2AF9980E037F}" srcOrd="0" destOrd="0" presId="urn:microsoft.com/office/officeart/2005/8/layout/vList5"/>
    <dgm:cxn modelId="{BD37F2BB-2EBC-4862-A395-2FB731048BC4}" type="presOf" srcId="{8413B55D-DAE0-4C40-BDE0-31DB8D07DF39}" destId="{B2C9D892-1F3E-41C3-9968-C208CCFAE1F0}" srcOrd="0" destOrd="0" presId="urn:microsoft.com/office/officeart/2005/8/layout/vList5"/>
    <dgm:cxn modelId="{6AE877D8-9A56-4805-9FA0-4B99F00628AD}" type="presOf" srcId="{D1372F6A-E723-427B-9E17-014102382432}" destId="{6E8259E5-9C46-4AA5-BD3C-9A63AB0E654F}" srcOrd="0" destOrd="0" presId="urn:microsoft.com/office/officeart/2005/8/layout/vList5"/>
    <dgm:cxn modelId="{DACC40E6-B17E-4A25-AD13-2A6BD4723CFC}" srcId="{2864CCEC-23AF-4DA8-ADFA-95F8AB886095}" destId="{A8B48AC3-9C64-4541-8C6F-1D8EE3E55257}" srcOrd="3" destOrd="0" parTransId="{694A2FAF-D669-45DC-BA4D-78AE68C04CF1}" sibTransId="{A57D7386-85D9-4E5F-83C0-2E83804EDBC3}"/>
    <dgm:cxn modelId="{ADF6CCEB-4F7A-4E51-BCBC-E41CD2CA5933}" srcId="{A8B48AC3-9C64-4541-8C6F-1D8EE3E55257}" destId="{5F1E1236-B58C-4DA9-ABAC-55843ADAEE7C}" srcOrd="0" destOrd="0" parTransId="{2DA60B66-083D-44E4-9648-5E135C4FEDE6}" sibTransId="{F1FBEB7A-FB99-449F-8436-5C1D25C385AB}"/>
    <dgm:cxn modelId="{E4652CEE-958E-49E5-9258-1512315239F4}" type="presOf" srcId="{2864CCEC-23AF-4DA8-ADFA-95F8AB886095}" destId="{54275B80-FC6D-41CD-B36F-A3B5E6A9A6C9}" srcOrd="0" destOrd="0" presId="urn:microsoft.com/office/officeart/2005/8/layout/vList5"/>
    <dgm:cxn modelId="{FDA8B9F4-5948-478E-AB9C-3A02B3B09513}" srcId="{2864CCEC-23AF-4DA8-ADFA-95F8AB886095}" destId="{AB611789-3249-4B8F-9F02-DD4D10B8445B}" srcOrd="0" destOrd="0" parTransId="{1DACA642-924B-44A2-9845-C867D24EFB93}" sibTransId="{3BDA84B2-4300-4311-9E1B-129AA0C53B94}"/>
    <dgm:cxn modelId="{307B0EF7-2FE7-4A2A-97CE-604AC2386290}" srcId="{33B18097-DD11-4B72-9699-15DAB9770260}" destId="{7B133600-8C26-4BE5-B80D-2DFB0D96DEFF}" srcOrd="0" destOrd="0" parTransId="{D36BD6BC-C5E0-4867-9817-7DF6054CCE77}" sibTransId="{0EA6A994-A190-44FD-B974-B43A88992F60}"/>
    <dgm:cxn modelId="{176B3957-D549-4407-9707-7BF2E906FE85}" type="presParOf" srcId="{54275B80-FC6D-41CD-B36F-A3B5E6A9A6C9}" destId="{F633E85F-AB60-489A-BBB0-5A9F6D751D6B}" srcOrd="0" destOrd="0" presId="urn:microsoft.com/office/officeart/2005/8/layout/vList5"/>
    <dgm:cxn modelId="{65EEAE00-EBA4-4F62-96AC-EB7C9CCEEE17}" type="presParOf" srcId="{F633E85F-AB60-489A-BBB0-5A9F6D751D6B}" destId="{51B946B5-03C2-452F-B44A-367F7CF441EA}" srcOrd="0" destOrd="0" presId="urn:microsoft.com/office/officeart/2005/8/layout/vList5"/>
    <dgm:cxn modelId="{1A5F0679-F03E-4560-91A0-CA057F024883}" type="presParOf" srcId="{F633E85F-AB60-489A-BBB0-5A9F6D751D6B}" destId="{BCDDDB06-697B-4DBA-B71E-E6047BB9C3B8}" srcOrd="1" destOrd="0" presId="urn:microsoft.com/office/officeart/2005/8/layout/vList5"/>
    <dgm:cxn modelId="{1EA19018-B582-4C09-BB4A-C1687069D42C}" type="presParOf" srcId="{54275B80-FC6D-41CD-B36F-A3B5E6A9A6C9}" destId="{093D1B00-54A7-42DD-9D67-3C4FE744ADFD}" srcOrd="1" destOrd="0" presId="urn:microsoft.com/office/officeart/2005/8/layout/vList5"/>
    <dgm:cxn modelId="{4ED59021-FD00-40B6-B701-21BA29E36C25}" type="presParOf" srcId="{54275B80-FC6D-41CD-B36F-A3B5E6A9A6C9}" destId="{767DFDBB-1803-440C-A1C3-F48E055822EE}" srcOrd="2" destOrd="0" presId="urn:microsoft.com/office/officeart/2005/8/layout/vList5"/>
    <dgm:cxn modelId="{0F23522A-87C8-46D6-9221-39B91EC2FD2F}" type="presParOf" srcId="{767DFDBB-1803-440C-A1C3-F48E055822EE}" destId="{2B7F7732-6B2B-44C8-A922-146B6E0FB97C}" srcOrd="0" destOrd="0" presId="urn:microsoft.com/office/officeart/2005/8/layout/vList5"/>
    <dgm:cxn modelId="{D5D93A07-9850-48AD-B188-C8A09E975291}" type="presParOf" srcId="{767DFDBB-1803-440C-A1C3-F48E055822EE}" destId="{F5071E3D-3A9F-4F8A-B206-B44A4B568B54}" srcOrd="1" destOrd="0" presId="urn:microsoft.com/office/officeart/2005/8/layout/vList5"/>
    <dgm:cxn modelId="{5AD795EB-B268-4D65-8B80-AF9200B2738C}" type="presParOf" srcId="{54275B80-FC6D-41CD-B36F-A3B5E6A9A6C9}" destId="{CBFB2F46-7F8E-4BC9-9418-60F3D6DB6E39}" srcOrd="3" destOrd="0" presId="urn:microsoft.com/office/officeart/2005/8/layout/vList5"/>
    <dgm:cxn modelId="{0EFEE215-9629-454E-91A6-D359CB777204}" type="presParOf" srcId="{54275B80-FC6D-41CD-B36F-A3B5E6A9A6C9}" destId="{DABF4C52-B91B-40B4-85A7-EEBC5F863849}" srcOrd="4" destOrd="0" presId="urn:microsoft.com/office/officeart/2005/8/layout/vList5"/>
    <dgm:cxn modelId="{3F4414D7-5931-4743-A8E6-B56B1CBD44C2}" type="presParOf" srcId="{DABF4C52-B91B-40B4-85A7-EEBC5F863849}" destId="{6E8259E5-9C46-4AA5-BD3C-9A63AB0E654F}" srcOrd="0" destOrd="0" presId="urn:microsoft.com/office/officeart/2005/8/layout/vList5"/>
    <dgm:cxn modelId="{4316CB2B-E2F1-4FEE-9130-DAAC69ABC1B4}" type="presParOf" srcId="{DABF4C52-B91B-40B4-85A7-EEBC5F863849}" destId="{B2C9D892-1F3E-41C3-9968-C208CCFAE1F0}" srcOrd="1" destOrd="0" presId="urn:microsoft.com/office/officeart/2005/8/layout/vList5"/>
    <dgm:cxn modelId="{9E671F7F-9D7A-4D1B-8E41-2ED228B4D26B}" type="presParOf" srcId="{54275B80-FC6D-41CD-B36F-A3B5E6A9A6C9}" destId="{72664E2E-430D-499B-A197-23E128650A34}" srcOrd="5" destOrd="0" presId="urn:microsoft.com/office/officeart/2005/8/layout/vList5"/>
    <dgm:cxn modelId="{6677A3D9-6AB3-46A8-A99D-96BA4FD82861}" type="presParOf" srcId="{54275B80-FC6D-41CD-B36F-A3B5E6A9A6C9}" destId="{481BCEAF-4B5D-47E0-AB4A-0E7507A19C74}" srcOrd="6" destOrd="0" presId="urn:microsoft.com/office/officeart/2005/8/layout/vList5"/>
    <dgm:cxn modelId="{4E764A0C-F3E2-4962-A955-CC392DCD7F4C}" type="presParOf" srcId="{481BCEAF-4B5D-47E0-AB4A-0E7507A19C74}" destId="{60C660FF-DCC1-4DFC-8482-2AF9980E037F}" srcOrd="0" destOrd="0" presId="urn:microsoft.com/office/officeart/2005/8/layout/vList5"/>
    <dgm:cxn modelId="{6DD3A09A-B93F-49F3-873F-8E30C961C256}" type="presParOf" srcId="{481BCEAF-4B5D-47E0-AB4A-0E7507A19C74}" destId="{71DC7535-6826-4602-91AF-38C78722EEE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DDB06-697B-4DBA-B71E-E6047BB9C3B8}">
      <dsp:nvSpPr>
        <dsp:cNvPr id="0" name=""/>
        <dsp:cNvSpPr/>
      </dsp:nvSpPr>
      <dsp:spPr>
        <a:xfrm rot="5400000">
          <a:off x="5207866" y="-2146126"/>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Airway patency and security</a:t>
          </a:r>
        </a:p>
      </dsp:txBody>
      <dsp:txXfrm rot="-5400000">
        <a:off x="2962656" y="136991"/>
        <a:ext cx="5229037" cy="700709"/>
      </dsp:txXfrm>
    </dsp:sp>
    <dsp:sp modelId="{51B946B5-03C2-452F-B44A-367F7CF441EA}">
      <dsp:nvSpPr>
        <dsp:cNvPr id="0" name=""/>
        <dsp:cNvSpPr/>
      </dsp:nvSpPr>
      <dsp:spPr>
        <a:xfrm>
          <a:off x="0" y="2018"/>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A</a:t>
          </a:r>
        </a:p>
      </dsp:txBody>
      <dsp:txXfrm>
        <a:off x="47383" y="49401"/>
        <a:ext cx="2867890" cy="875887"/>
      </dsp:txXfrm>
    </dsp:sp>
    <dsp:sp modelId="{F5071E3D-3A9F-4F8A-B206-B44A4B568B54}">
      <dsp:nvSpPr>
        <dsp:cNvPr id="0" name=""/>
        <dsp:cNvSpPr/>
      </dsp:nvSpPr>
      <dsp:spPr>
        <a:xfrm rot="5400000">
          <a:off x="5207866" y="-1126940"/>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Breathing adequacy</a:t>
          </a:r>
        </a:p>
      </dsp:txBody>
      <dsp:txXfrm rot="-5400000">
        <a:off x="2962656" y="1156177"/>
        <a:ext cx="5229037" cy="700709"/>
      </dsp:txXfrm>
    </dsp:sp>
    <dsp:sp modelId="{2B7F7732-6B2B-44C8-A922-146B6E0FB97C}">
      <dsp:nvSpPr>
        <dsp:cNvPr id="0" name=""/>
        <dsp:cNvSpPr/>
      </dsp:nvSpPr>
      <dsp:spPr>
        <a:xfrm>
          <a:off x="0" y="1021204"/>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B</a:t>
          </a:r>
        </a:p>
      </dsp:txBody>
      <dsp:txXfrm>
        <a:off x="47383" y="1068587"/>
        <a:ext cx="2867890" cy="875887"/>
      </dsp:txXfrm>
    </dsp:sp>
    <dsp:sp modelId="{B2C9D892-1F3E-41C3-9968-C208CCFAE1F0}">
      <dsp:nvSpPr>
        <dsp:cNvPr id="0" name=""/>
        <dsp:cNvSpPr/>
      </dsp:nvSpPr>
      <dsp:spPr>
        <a:xfrm rot="5400000">
          <a:off x="5207866" y="-107753"/>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Circulatory challenge</a:t>
          </a:r>
        </a:p>
      </dsp:txBody>
      <dsp:txXfrm rot="-5400000">
        <a:off x="2962656" y="2175364"/>
        <a:ext cx="5229037" cy="700709"/>
      </dsp:txXfrm>
    </dsp:sp>
    <dsp:sp modelId="{6E8259E5-9C46-4AA5-BD3C-9A63AB0E654F}">
      <dsp:nvSpPr>
        <dsp:cNvPr id="0" name=""/>
        <dsp:cNvSpPr/>
      </dsp:nvSpPr>
      <dsp:spPr>
        <a:xfrm>
          <a:off x="0" y="2040391"/>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C</a:t>
          </a:r>
        </a:p>
      </dsp:txBody>
      <dsp:txXfrm>
        <a:off x="47383" y="2087774"/>
        <a:ext cx="2867890" cy="875887"/>
      </dsp:txXfrm>
    </dsp:sp>
    <dsp:sp modelId="{71DC7535-6826-4602-91AF-38C78722EEEE}">
      <dsp:nvSpPr>
        <dsp:cNvPr id="0" name=""/>
        <dsp:cNvSpPr/>
      </dsp:nvSpPr>
      <dsp:spPr>
        <a:xfrm rot="5400000">
          <a:off x="5207866" y="911432"/>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Disability derangement</a:t>
          </a:r>
        </a:p>
      </dsp:txBody>
      <dsp:txXfrm rot="-5400000">
        <a:off x="2962656" y="3194550"/>
        <a:ext cx="5229037" cy="700709"/>
      </dsp:txXfrm>
    </dsp:sp>
    <dsp:sp modelId="{60C660FF-DCC1-4DFC-8482-2AF9980E037F}">
      <dsp:nvSpPr>
        <dsp:cNvPr id="0" name=""/>
        <dsp:cNvSpPr/>
      </dsp:nvSpPr>
      <dsp:spPr>
        <a:xfrm>
          <a:off x="0" y="3059577"/>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D</a:t>
          </a:r>
        </a:p>
      </dsp:txBody>
      <dsp:txXfrm>
        <a:off x="47383" y="3106960"/>
        <a:ext cx="2867890" cy="875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DDB06-697B-4DBA-B71E-E6047BB9C3B8}">
      <dsp:nvSpPr>
        <dsp:cNvPr id="0" name=""/>
        <dsp:cNvSpPr/>
      </dsp:nvSpPr>
      <dsp:spPr>
        <a:xfrm rot="5400000">
          <a:off x="5207866" y="-2146126"/>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Agitation / arousal</a:t>
          </a:r>
        </a:p>
      </dsp:txBody>
      <dsp:txXfrm rot="-5400000">
        <a:off x="2962656" y="136991"/>
        <a:ext cx="5229037" cy="700709"/>
      </dsp:txXfrm>
    </dsp:sp>
    <dsp:sp modelId="{51B946B5-03C2-452F-B44A-367F7CF441EA}">
      <dsp:nvSpPr>
        <dsp:cNvPr id="0" name=""/>
        <dsp:cNvSpPr/>
      </dsp:nvSpPr>
      <dsp:spPr>
        <a:xfrm>
          <a:off x="0" y="2018"/>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A</a:t>
          </a:r>
        </a:p>
      </dsp:txBody>
      <dsp:txXfrm>
        <a:off x="47383" y="49401"/>
        <a:ext cx="2867890" cy="875887"/>
      </dsp:txXfrm>
    </dsp:sp>
    <dsp:sp modelId="{F5071E3D-3A9F-4F8A-B206-B44A4B568B54}">
      <dsp:nvSpPr>
        <dsp:cNvPr id="0" name=""/>
        <dsp:cNvSpPr/>
      </dsp:nvSpPr>
      <dsp:spPr>
        <a:xfrm rot="5400000">
          <a:off x="5207866" y="-1126940"/>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Environment in which the patient is being cared for</a:t>
          </a:r>
        </a:p>
      </dsp:txBody>
      <dsp:txXfrm rot="-5400000">
        <a:off x="2962656" y="1156177"/>
        <a:ext cx="5229037" cy="700709"/>
      </dsp:txXfrm>
    </dsp:sp>
    <dsp:sp modelId="{2B7F7732-6B2B-44C8-A922-146B6E0FB97C}">
      <dsp:nvSpPr>
        <dsp:cNvPr id="0" name=""/>
        <dsp:cNvSpPr/>
      </dsp:nvSpPr>
      <dsp:spPr>
        <a:xfrm>
          <a:off x="0" y="1021204"/>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E</a:t>
          </a:r>
        </a:p>
      </dsp:txBody>
      <dsp:txXfrm>
        <a:off x="47383" y="1068587"/>
        <a:ext cx="2867890" cy="875887"/>
      </dsp:txXfrm>
    </dsp:sp>
    <dsp:sp modelId="{B2C9D892-1F3E-41C3-9968-C208CCFAE1F0}">
      <dsp:nvSpPr>
        <dsp:cNvPr id="0" name=""/>
        <dsp:cNvSpPr/>
      </dsp:nvSpPr>
      <dsp:spPr>
        <a:xfrm rot="5400000">
          <a:off x="5207866" y="-107753"/>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Intent of individual</a:t>
          </a:r>
        </a:p>
      </dsp:txBody>
      <dsp:txXfrm rot="-5400000">
        <a:off x="2962656" y="2175364"/>
        <a:ext cx="5229037" cy="700709"/>
      </dsp:txXfrm>
    </dsp:sp>
    <dsp:sp modelId="{6E8259E5-9C46-4AA5-BD3C-9A63AB0E654F}">
      <dsp:nvSpPr>
        <dsp:cNvPr id="0" name=""/>
        <dsp:cNvSpPr/>
      </dsp:nvSpPr>
      <dsp:spPr>
        <a:xfrm>
          <a:off x="0" y="2040391"/>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I</a:t>
          </a:r>
        </a:p>
      </dsp:txBody>
      <dsp:txXfrm>
        <a:off x="47383" y="2087774"/>
        <a:ext cx="2867890" cy="875887"/>
      </dsp:txXfrm>
    </dsp:sp>
    <dsp:sp modelId="{71DC7535-6826-4602-91AF-38C78722EEEE}">
      <dsp:nvSpPr>
        <dsp:cNvPr id="0" name=""/>
        <dsp:cNvSpPr/>
      </dsp:nvSpPr>
      <dsp:spPr>
        <a:xfrm rot="5400000">
          <a:off x="5207866" y="911432"/>
          <a:ext cx="776523" cy="5266944"/>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Objects which the patient has in their possession, which may be used for self-harm or harm to others</a:t>
          </a:r>
        </a:p>
      </dsp:txBody>
      <dsp:txXfrm rot="-5400000">
        <a:off x="2962656" y="3194550"/>
        <a:ext cx="5229037" cy="700709"/>
      </dsp:txXfrm>
    </dsp:sp>
    <dsp:sp modelId="{60C660FF-DCC1-4DFC-8482-2AF9980E037F}">
      <dsp:nvSpPr>
        <dsp:cNvPr id="0" name=""/>
        <dsp:cNvSpPr/>
      </dsp:nvSpPr>
      <dsp:spPr>
        <a:xfrm>
          <a:off x="0" y="3038844"/>
          <a:ext cx="2962656" cy="97065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Arial" panose="020B0604020202020204" pitchFamily="34" charset="0"/>
              <a:cs typeface="Arial" panose="020B0604020202020204" pitchFamily="34" charset="0"/>
            </a:rPr>
            <a:t>0</a:t>
          </a:r>
        </a:p>
      </dsp:txBody>
      <dsp:txXfrm>
        <a:off x="47383" y="3086227"/>
        <a:ext cx="2867890" cy="87588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lvl1pPr>
          </a:lstStyle>
          <a:p>
            <a:pPr>
              <a:defRPr/>
            </a:pPr>
            <a:fld id="{43B96522-3E5E-4069-9A3A-17756728C313}" type="slidenum">
              <a:rPr lang="en-US"/>
              <a:pPr>
                <a:defRPr/>
              </a:pPr>
              <a:t>‹#›</a:t>
            </a:fld>
            <a:endParaRPr lang="en-US"/>
          </a:p>
        </p:txBody>
      </p:sp>
    </p:spTree>
    <p:extLst>
      <p:ext uri="{BB962C8B-B14F-4D97-AF65-F5344CB8AC3E}">
        <p14:creationId xmlns:p14="http://schemas.microsoft.com/office/powerpoint/2010/main" val="3733589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Arial" panose="020B0604020202020204" pitchFamily="34" charset="0"/>
                <a:cs typeface="Arial" panose="020B0604020202020204" pitchFamily="34" charset="0"/>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Arial" panose="020B0604020202020204" pitchFamily="34" charset="0"/>
                <a:cs typeface="Arial" panose="020B0604020202020204" pitchFamily="34"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Arial" panose="020B0604020202020204" pitchFamily="34" charset="0"/>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latin typeface="Arial" panose="020B0604020202020204" pitchFamily="34" charset="0"/>
                <a:cs typeface="Arial" panose="020B0604020202020204" pitchFamily="34" charset="0"/>
              </a:defRPr>
            </a:lvl1pPr>
          </a:lstStyle>
          <a:p>
            <a:pPr>
              <a:defRPr/>
            </a:pPr>
            <a:r>
              <a:rPr lang="en-US" dirty="0"/>
              <a:t> </a:t>
            </a:r>
            <a:fld id="{9797CF7A-9B2E-437B-A3F6-9CA2833800EF}" type="slidenum">
              <a:rPr lang="en-US" smtClean="0"/>
              <a:pPr>
                <a:defRPr/>
              </a:pPr>
              <a:t>‹#›</a:t>
            </a:fld>
            <a:endParaRPr lang="en-US" dirty="0"/>
          </a:p>
        </p:txBody>
      </p:sp>
    </p:spTree>
    <p:extLst>
      <p:ext uri="{BB962C8B-B14F-4D97-AF65-F5344CB8AC3E}">
        <p14:creationId xmlns:p14="http://schemas.microsoft.com/office/powerpoint/2010/main" val="2744769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r>
              <a:rPr lang="en-US" dirty="0"/>
              <a:t> </a:t>
            </a:r>
            <a:fld id="{E8BB9E17-2DF5-433C-9C4B-A936812BE8F9}" type="slidenum">
              <a:rPr lang="en-US" smtClean="0"/>
              <a:pPr/>
              <a:t>1</a:t>
            </a:fld>
            <a:endParaRPr lang="en-US"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Allocated time for Welcome and Session one is</a:t>
            </a:r>
            <a:r>
              <a:rPr lang="en-GB" baseline="0" dirty="0"/>
              <a:t> 1hr 45 minutes split as follows:</a:t>
            </a:r>
          </a:p>
          <a:p>
            <a:endParaRPr lang="en-GB" dirty="0"/>
          </a:p>
          <a:p>
            <a:pPr marL="171450" indent="-171450">
              <a:buFont typeface="Arial" panose="020B0604020202020204" pitchFamily="34" charset="0"/>
              <a:buChar char="•"/>
            </a:pPr>
            <a:r>
              <a:rPr lang="en-GB" dirty="0"/>
              <a:t>Welcome and aims (10 minutes)</a:t>
            </a:r>
          </a:p>
          <a:p>
            <a:pPr marL="171450" indent="-171450">
              <a:buFont typeface="Arial" panose="020B0604020202020204" pitchFamily="34" charset="0"/>
              <a:buChar char="•"/>
            </a:pPr>
            <a:r>
              <a:rPr lang="en-GB" dirty="0"/>
              <a:t>Structured approach (40 minutes)</a:t>
            </a:r>
          </a:p>
          <a:p>
            <a:pPr marL="171450" indent="-171450">
              <a:buFont typeface="Arial" panose="020B0604020202020204" pitchFamily="34" charset="0"/>
              <a:buChar char="•"/>
            </a:pPr>
            <a:r>
              <a:rPr lang="en-GB" dirty="0"/>
              <a:t>Security</a:t>
            </a:r>
            <a:r>
              <a:rPr lang="en-GB" baseline="0" dirty="0"/>
              <a:t> safety discussion (30 minutes)</a:t>
            </a:r>
          </a:p>
          <a:p>
            <a:pPr marL="171450" indent="-171450">
              <a:buFont typeface="Arial" panose="020B0604020202020204" pitchFamily="34" charset="0"/>
              <a:buChar char="•"/>
            </a:pPr>
            <a:r>
              <a:rPr lang="en-GB" baseline="0" dirty="0"/>
              <a:t>Overdose and self-harm (25 minutes)</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this presentation we will look at two demo videos to allow us to practice</a:t>
            </a:r>
            <a:r>
              <a:rPr lang="en-GB" baseline="0" dirty="0"/>
              <a:t> using ABCD AEIOU together as a team </a:t>
            </a:r>
            <a:endParaRPr lang="en-GB"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10</a:t>
            </a:fld>
            <a:endParaRPr lang="en-US" dirty="0"/>
          </a:p>
        </p:txBody>
      </p:sp>
    </p:spTree>
    <p:extLst>
      <p:ext uri="{BB962C8B-B14F-4D97-AF65-F5344CB8AC3E}">
        <p14:creationId xmlns:p14="http://schemas.microsoft.com/office/powerpoint/2010/main" val="208796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a:t>
            </a:r>
            <a:r>
              <a:rPr lang="en-GB" baseline="0" dirty="0"/>
              <a:t> in manual shows whole algorithm </a:t>
            </a:r>
          </a:p>
          <a:p>
            <a:r>
              <a:rPr lang="en-GB" baseline="0" dirty="0"/>
              <a:t>This is FIRST part of algorithm  - consider similarities to APLS, ALS (or ATLS) algorithms </a:t>
            </a:r>
          </a:p>
          <a:p>
            <a:r>
              <a:rPr lang="en-GB" baseline="0" dirty="0"/>
              <a:t>First use of them can be daunting  - but become integral to normal practice  - useful in teaching and as reminders for those already competent/expert</a:t>
            </a:r>
          </a:p>
          <a:p>
            <a:r>
              <a:rPr lang="en-GB" baseline="0" dirty="0"/>
              <a:t>When preparing to see acutely disturbed patient consider background info and setting (usually ED) </a:t>
            </a:r>
          </a:p>
          <a:p>
            <a:r>
              <a:rPr lang="en-GB" baseline="0" dirty="0"/>
              <a:t>ABCD as used to using in physical health (consider organic causes) deal with significant findings systematically as they arise as with ALS </a:t>
            </a:r>
            <a:r>
              <a:rPr lang="mr-IN" baseline="0" dirty="0"/>
              <a:t>–</a:t>
            </a:r>
            <a:r>
              <a:rPr lang="en-GB" baseline="0" dirty="0"/>
              <a:t> if severe move to RESUS</a:t>
            </a:r>
          </a:p>
          <a:p>
            <a:r>
              <a:rPr lang="en-GB" baseline="0" dirty="0"/>
              <a:t>Then AEIO  = Agitation Environment Intent Objects (Primary psych assessment)  if any findings severe, or high risk to self/others </a:t>
            </a:r>
            <a:r>
              <a:rPr lang="mr-IN" baseline="0" dirty="0"/>
              <a:t>–</a:t>
            </a:r>
            <a:r>
              <a:rPr lang="en-GB" baseline="0" dirty="0"/>
              <a:t> consider RAPID TRANQ</a:t>
            </a:r>
          </a:p>
          <a:p>
            <a:r>
              <a:rPr lang="en-GB" baseline="0" dirty="0"/>
              <a:t>If neither yellow diamond  = high risk then move onto unified assessment </a:t>
            </a:r>
          </a:p>
          <a:p>
            <a:endParaRPr lang="en-GB"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11</a:t>
            </a:fld>
            <a:endParaRPr lang="en-US" dirty="0"/>
          </a:p>
        </p:txBody>
      </p:sp>
    </p:spTree>
    <p:extLst>
      <p:ext uri="{BB962C8B-B14F-4D97-AF65-F5344CB8AC3E}">
        <p14:creationId xmlns:p14="http://schemas.microsoft.com/office/powerpoint/2010/main" val="373852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12</a:t>
            </a:fld>
            <a:endParaRPr lang="en-US" dirty="0"/>
          </a:p>
        </p:txBody>
      </p:sp>
    </p:spTree>
    <p:extLst>
      <p:ext uri="{BB962C8B-B14F-4D97-AF65-F5344CB8AC3E}">
        <p14:creationId xmlns:p14="http://schemas.microsoft.com/office/powerpoint/2010/main" val="3153782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member of audience (confident ED team member) to describe potential ABCD problems leading to agitation and examples of patients that would fulfil severe criteria to move to RESUS </a:t>
            </a:r>
          </a:p>
          <a:p>
            <a:r>
              <a:rPr lang="en-GB" baseline="0" dirty="0"/>
              <a:t>e.g. Airway  = affected by reduced GCS after overdose  - use of illicit drugs and/or alcohol </a:t>
            </a:r>
          </a:p>
          <a:p>
            <a:r>
              <a:rPr lang="en-GB" baseline="0" dirty="0"/>
              <a:t>Breathing  = rapid due to DKA or hypoxia due to infection  - both can make patients appear acutely agitated </a:t>
            </a:r>
          </a:p>
          <a:p>
            <a:r>
              <a:rPr lang="en-GB" baseline="0" dirty="0"/>
              <a:t>Circulation  = tachycardia or hypotension due to </a:t>
            </a:r>
            <a:r>
              <a:rPr lang="en-GB" baseline="0" dirty="0" err="1"/>
              <a:t>hypovolaemic</a:t>
            </a:r>
            <a:r>
              <a:rPr lang="en-GB" baseline="0" dirty="0"/>
              <a:t> shock in fall from height or DSH </a:t>
            </a:r>
          </a:p>
          <a:p>
            <a:r>
              <a:rPr lang="en-GB" baseline="0" dirty="0"/>
              <a:t>Disability = patient had seizure due to OD, post ictal, drowsy due to head injury, meningitis/encephalitis can cause acute agitation, or even space occupying lesions </a:t>
            </a:r>
          </a:p>
          <a:p>
            <a:endParaRPr lang="en-GB" baseline="0"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13</a:t>
            </a:fld>
            <a:endParaRPr lang="en-US" dirty="0"/>
          </a:p>
        </p:txBody>
      </p:sp>
    </p:spTree>
    <p:extLst>
      <p:ext uri="{BB962C8B-B14F-4D97-AF65-F5344CB8AC3E}">
        <p14:creationId xmlns:p14="http://schemas.microsoft.com/office/powerpoint/2010/main" val="1957321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Reasons patient may need to urgently move to resus  - regardless of mental state or psychiatric</a:t>
            </a:r>
            <a:r>
              <a:rPr lang="en-GB" baseline="0" dirty="0"/>
              <a:t> condition </a:t>
            </a:r>
            <a:endParaRPr lang="en-GB"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14</a:t>
            </a:fld>
            <a:endParaRPr lang="en-US" dirty="0"/>
          </a:p>
        </p:txBody>
      </p:sp>
    </p:spTree>
    <p:extLst>
      <p:ext uri="{BB962C8B-B14F-4D97-AF65-F5344CB8AC3E}">
        <p14:creationId xmlns:p14="http://schemas.microsoft.com/office/powerpoint/2010/main" val="138312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RIRA  =</a:t>
            </a:r>
            <a:r>
              <a:rPr lang="en-US" baseline="0" dirty="0"/>
              <a:t> Rapid Informed Risk Assessment  - mental health equivalent of ABCD  = AEIO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Ask</a:t>
            </a:r>
            <a:r>
              <a:rPr lang="en-GB" baseline="0" dirty="0"/>
              <a:t> member of audience (confident psych team member) to describe potential AEIO problems leading to high risk and examples of patients that would fulfil severe criteria to move to RAPID TRANQ</a:t>
            </a:r>
          </a:p>
          <a:p>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15</a:t>
            </a:fld>
            <a:endParaRPr lang="en-US" dirty="0"/>
          </a:p>
        </p:txBody>
      </p:sp>
    </p:spTree>
    <p:extLst>
      <p:ext uri="{BB962C8B-B14F-4D97-AF65-F5344CB8AC3E}">
        <p14:creationId xmlns:p14="http://schemas.microsoft.com/office/powerpoint/2010/main" val="28695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16</a:t>
            </a:fld>
            <a:endParaRPr lang="en-US" dirty="0"/>
          </a:p>
        </p:txBody>
      </p:sp>
    </p:spTree>
    <p:extLst>
      <p:ext uri="{BB962C8B-B14F-4D97-AF65-F5344CB8AC3E}">
        <p14:creationId xmlns:p14="http://schemas.microsoft.com/office/powerpoint/2010/main" val="4669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Often in ED we are not as good at thinking about these things  - in psych</a:t>
            </a:r>
            <a:r>
              <a:rPr lang="en-GB" baseline="0" dirty="0"/>
              <a:t> wards areas might be alarmed already </a:t>
            </a:r>
            <a:r>
              <a:rPr lang="en-GB" baseline="0" dirty="0" err="1"/>
              <a:t>etc</a:t>
            </a:r>
            <a:r>
              <a:rPr lang="en-GB" baseline="0" dirty="0"/>
              <a:t>  </a:t>
            </a:r>
          </a:p>
          <a:p>
            <a:r>
              <a:rPr lang="en-GB" dirty="0"/>
              <a:t>Good</a:t>
            </a:r>
            <a:r>
              <a:rPr lang="en-GB" baseline="0" dirty="0"/>
              <a:t> Algorithm to remind you of things to check before you say ‘HELLO’ (sung Adelle Style </a:t>
            </a:r>
            <a:r>
              <a:rPr lang="en-GB" baseline="0" dirty="0">
                <a:sym typeface="Wingdings"/>
              </a:rPr>
              <a:t>)</a:t>
            </a:r>
            <a:endParaRPr lang="en-GB"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17</a:t>
            </a:fld>
            <a:endParaRPr lang="en-US" dirty="0"/>
          </a:p>
        </p:txBody>
      </p:sp>
    </p:spTree>
    <p:extLst>
      <p:ext uri="{BB962C8B-B14F-4D97-AF65-F5344CB8AC3E}">
        <p14:creationId xmlns:p14="http://schemas.microsoft.com/office/powerpoint/2010/main" val="134218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20</a:t>
            </a:fld>
            <a:endParaRPr lang="en-US" dirty="0"/>
          </a:p>
        </p:txBody>
      </p:sp>
    </p:spTree>
    <p:extLst>
      <p:ext uri="{BB962C8B-B14F-4D97-AF65-F5344CB8AC3E}">
        <p14:creationId xmlns:p14="http://schemas.microsoft.com/office/powerpoint/2010/main" val="323934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it all together to make a unified assessment of both physical and mental health  = U</a:t>
            </a:r>
          </a:p>
          <a:p>
            <a:r>
              <a:rPr lang="en-US" baseline="0" dirty="0"/>
              <a:t>This helps you to make a judgement as to the measures that need to be put in place to keep this patient safe in your department </a:t>
            </a:r>
          </a:p>
          <a:p>
            <a:r>
              <a:rPr lang="en-US" baseline="0" dirty="0"/>
              <a:t>Consider WHERE patient should be -  and the degree of observation required including staff numbers </a:t>
            </a:r>
          </a:p>
          <a:p>
            <a:r>
              <a:rPr lang="en-US" baseline="0" dirty="0"/>
              <a:t>Refer to red yellow green TABLE on 2:10 for guidance regards staff numbers for safe containment</a:t>
            </a:r>
          </a:p>
          <a:p>
            <a:r>
              <a:rPr lang="en-US" baseline="0" dirty="0"/>
              <a:t>(NB RED = consider RAPID TRANQ, table is by consensus agreement rather than strict evidence base and your own clinical judgment can always override written guidance)</a:t>
            </a:r>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23</a:t>
            </a:fld>
            <a:endParaRPr lang="en-US" dirty="0"/>
          </a:p>
        </p:txBody>
      </p:sp>
    </p:spTree>
    <p:extLst>
      <p:ext uri="{BB962C8B-B14F-4D97-AF65-F5344CB8AC3E}">
        <p14:creationId xmlns:p14="http://schemas.microsoft.com/office/powerpoint/2010/main" val="411585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mute/unmute and up arrow by side of microphone</a:t>
            </a:r>
            <a:r>
              <a:rPr lang="en-US" baseline="0" dirty="0"/>
              <a:t> which will tell you where you audio source is.</a:t>
            </a:r>
          </a:p>
          <a:p>
            <a:r>
              <a:rPr lang="en-US" baseline="0" dirty="0"/>
              <a:t>Video on/off, probably want this off unless interacting in group sessions.</a:t>
            </a:r>
          </a:p>
          <a:p>
            <a:r>
              <a:rPr lang="en-US" baseline="0" dirty="0"/>
              <a:t>Please be aware of anything going on in the background </a:t>
            </a:r>
            <a:r>
              <a:rPr lang="mr-IN" baseline="0" dirty="0"/>
              <a:t>–</a:t>
            </a:r>
            <a:r>
              <a:rPr lang="en-US" baseline="0" dirty="0"/>
              <a:t> </a:t>
            </a:r>
            <a:r>
              <a:rPr lang="en-US" baseline="0" dirty="0" err="1"/>
              <a:t>eg</a:t>
            </a:r>
            <a:r>
              <a:rPr lang="en-US" baseline="0" dirty="0"/>
              <a:t> radios on, your phones etc.</a:t>
            </a:r>
          </a:p>
          <a:p>
            <a:r>
              <a:rPr lang="en-US" baseline="0" dirty="0"/>
              <a:t>Please use chat facility </a:t>
            </a:r>
            <a:r>
              <a:rPr lang="mr-IN" baseline="0" dirty="0"/>
              <a:t>–</a:t>
            </a:r>
            <a:r>
              <a:rPr lang="en-US" baseline="0" dirty="0"/>
              <a:t> can type in questions </a:t>
            </a:r>
            <a:r>
              <a:rPr lang="en-US" baseline="0" dirty="0" err="1"/>
              <a:t>etc</a:t>
            </a:r>
            <a:r>
              <a:rPr lang="en-US" baseline="0" dirty="0"/>
              <a:t> here. Encourage you to answer each other and we will just facilitate this as faculty.</a:t>
            </a:r>
            <a:endParaRPr lang="en-US"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2</a:t>
            </a:fld>
            <a:endParaRPr lang="en-US" altLang="en-US" dirty="0"/>
          </a:p>
        </p:txBody>
      </p:sp>
    </p:spTree>
    <p:extLst>
      <p:ext uri="{BB962C8B-B14F-4D97-AF65-F5344CB8AC3E}">
        <p14:creationId xmlns:p14="http://schemas.microsoft.com/office/powerpoint/2010/main" val="1896076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a:t>
            </a:r>
            <a:r>
              <a:rPr lang="en-GB" baseline="0" dirty="0"/>
              <a:t> that will already have seen this video, so this is a reminder to allow them to then complete the exercise</a:t>
            </a:r>
          </a:p>
          <a:p>
            <a:pPr>
              <a:defRPr/>
            </a:pPr>
            <a:r>
              <a:rPr lang="en-GB" baseline="0" dirty="0">
                <a:latin typeface="Arial"/>
                <a:cs typeface="Arial"/>
              </a:rPr>
              <a:t>Full room watches video</a:t>
            </a:r>
            <a:r>
              <a:rPr lang="en-GB" dirty="0">
                <a:latin typeface="Arial"/>
                <a:cs typeface="Arial"/>
              </a:rPr>
              <a:t> </a:t>
            </a:r>
            <a:r>
              <a:rPr lang="en-GB" baseline="0" dirty="0">
                <a:latin typeface="Arial"/>
                <a:cs typeface="Arial"/>
              </a:rPr>
              <a:t> - s</a:t>
            </a:r>
            <a:r>
              <a:rPr lang="en-GB" dirty="0">
                <a:latin typeface="Arial"/>
                <a:cs typeface="Arial"/>
              </a:rPr>
              <a:t>end each group of 4 into non-facilitated breakout rooms for </a:t>
            </a:r>
            <a:r>
              <a:rPr lang="en-GB" b="1" dirty="0">
                <a:latin typeface="Arial"/>
                <a:cs typeface="Arial"/>
              </a:rPr>
              <a:t>7 minutes </a:t>
            </a:r>
            <a:r>
              <a:rPr lang="en-GB" b="1" baseline="0" dirty="0">
                <a:latin typeface="Arial"/>
                <a:cs typeface="Arial"/>
              </a:rPr>
              <a:t>(number ***)</a:t>
            </a:r>
            <a:r>
              <a:rPr lang="en-GB" baseline="0" dirty="0">
                <a:latin typeface="Arial"/>
                <a:cs typeface="Arial"/>
              </a:rPr>
              <a:t> </a:t>
            </a:r>
            <a:r>
              <a:rPr lang="en-GB" b="0" dirty="0">
                <a:latin typeface="Arial"/>
                <a:cs typeface="Arial"/>
              </a:rPr>
              <a:t>using</a:t>
            </a:r>
            <a:r>
              <a:rPr lang="en-GB" b="0" baseline="0" dirty="0">
                <a:latin typeface="Arial"/>
                <a:cs typeface="Arial"/>
              </a:rPr>
              <a:t> handout provided in their packs.  This will help them </a:t>
            </a:r>
            <a:r>
              <a:rPr lang="en-GB" baseline="0" dirty="0">
                <a:latin typeface="Arial"/>
                <a:cs typeface="Arial"/>
              </a:rPr>
              <a:t>to help them describe what they have seen - suggest that a psychiatry candidate leads on ABCD, an ED candidate leads on AEIO and then the group combines the ABCD-AEIOU</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Ask the co-ordinator to open the breakout rooms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After 7 minutes co-ordinator will bring them back to main session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Lead a reflection on the exercise with the whole group </a:t>
            </a:r>
            <a:r>
              <a:rPr lang="mr-IN" baseline="0" dirty="0"/>
              <a:t>–</a:t>
            </a:r>
            <a:r>
              <a:rPr lang="en-GB" baseline="0" dirty="0"/>
              <a:t> any comments/questions?</a:t>
            </a:r>
          </a:p>
        </p:txBody>
      </p:sp>
      <p:sp>
        <p:nvSpPr>
          <p:cNvPr id="4" name="Slide Number Placeholder 3"/>
          <p:cNvSpPr>
            <a:spLocks noGrp="1"/>
          </p:cNvSpPr>
          <p:nvPr>
            <p:ph type="sldNum" sz="quarter" idx="10"/>
          </p:nvPr>
        </p:nvSpPr>
        <p:spPr/>
        <p:txBody>
          <a:bodyPr/>
          <a:lstStyle/>
          <a:p>
            <a:pPr>
              <a:defRPr/>
            </a:pPr>
            <a:r>
              <a:rPr lang="en-US" dirty="0"/>
              <a:t> </a:t>
            </a:r>
            <a:fld id="{9797CF7A-9B2E-437B-A3F6-9CA2833800EF}" type="slidenum">
              <a:rPr lang="en-US" smtClean="0"/>
              <a:pPr>
                <a:defRPr/>
              </a:pPr>
              <a:t>27</a:t>
            </a:fld>
            <a:endParaRPr lang="en-US" dirty="0"/>
          </a:p>
        </p:txBody>
      </p:sp>
    </p:spTree>
    <p:extLst>
      <p:ext uri="{BB962C8B-B14F-4D97-AF65-F5344CB8AC3E}">
        <p14:creationId xmlns:p14="http://schemas.microsoft.com/office/powerpoint/2010/main" val="2396250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The </a:t>
            </a:r>
            <a:r>
              <a:rPr lang="en-US" b="1" dirty="0" err="1"/>
              <a:t>co-ordinator</a:t>
            </a:r>
            <a:r>
              <a:rPr lang="en-US" b="1" dirty="0"/>
              <a:t> will make these different groupings </a:t>
            </a:r>
          </a:p>
          <a:p>
            <a:endParaRPr lang="en-US" dirty="0"/>
          </a:p>
          <a:p>
            <a:r>
              <a:rPr lang="en-GB" dirty="0"/>
              <a:t>Mention</a:t>
            </a:r>
            <a:r>
              <a:rPr lang="en-GB" baseline="0" dirty="0"/>
              <a:t> that will also already have seen this video, so this is a reminder to allow them to then complete the exercise</a:t>
            </a:r>
          </a:p>
          <a:p>
            <a:pPr>
              <a:defRPr/>
            </a:pPr>
            <a:r>
              <a:rPr lang="en-GB" baseline="0" dirty="0">
                <a:latin typeface="Arial"/>
                <a:cs typeface="Arial"/>
              </a:rPr>
              <a:t>Full room watches video</a:t>
            </a:r>
            <a:r>
              <a:rPr lang="en-GB" dirty="0">
                <a:latin typeface="Arial"/>
                <a:cs typeface="Arial"/>
              </a:rPr>
              <a:t> </a:t>
            </a:r>
            <a:r>
              <a:rPr lang="en-GB" baseline="0" dirty="0">
                <a:latin typeface="Arial"/>
                <a:cs typeface="Arial"/>
              </a:rPr>
              <a:t> - s</a:t>
            </a:r>
            <a:r>
              <a:rPr lang="en-GB" dirty="0">
                <a:latin typeface="Arial"/>
                <a:cs typeface="Arial"/>
              </a:rPr>
              <a:t>end each group of 4 into non-facilitated breakout rooms for </a:t>
            </a:r>
            <a:r>
              <a:rPr lang="en-GB" b="1" dirty="0">
                <a:latin typeface="Arial"/>
                <a:cs typeface="Arial"/>
              </a:rPr>
              <a:t>5 minutes </a:t>
            </a:r>
            <a:r>
              <a:rPr lang="en-GB" b="0" dirty="0">
                <a:latin typeface="Arial"/>
                <a:cs typeface="Arial"/>
              </a:rPr>
              <a:t>using</a:t>
            </a:r>
            <a:r>
              <a:rPr lang="en-GB" b="0" baseline="0" dirty="0">
                <a:latin typeface="Arial"/>
                <a:cs typeface="Arial"/>
              </a:rPr>
              <a:t> handout which will be provided in their packs (number ***) </a:t>
            </a:r>
            <a:r>
              <a:rPr lang="en-GB" baseline="0" dirty="0">
                <a:latin typeface="Arial"/>
                <a:cs typeface="Arial"/>
              </a:rPr>
              <a:t>to help them describe what they have seen suggest that different candidates lead on ABCD, AEIO and then the group joins together to combine the ABCD-AEIOU</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Ask the co-ordinator to open the breakout rooms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After </a:t>
            </a:r>
            <a:r>
              <a:rPr lang="en-GB" b="1" baseline="0" dirty="0"/>
              <a:t>5 minutes </a:t>
            </a:r>
            <a:r>
              <a:rPr lang="en-GB" b="0" baseline="0" dirty="0"/>
              <a:t>the co-ordinator </a:t>
            </a:r>
            <a:r>
              <a:rPr lang="en-GB" baseline="0" dirty="0"/>
              <a:t>will bring them back to main session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Lead a reflection on the exercise with the whole group </a:t>
            </a:r>
            <a:r>
              <a:rPr lang="mr-IN" baseline="0" dirty="0"/>
              <a:t>–</a:t>
            </a:r>
            <a:r>
              <a:rPr lang="en-GB" baseline="0" dirty="0"/>
              <a:t> any comments/questions?</a:t>
            </a:r>
          </a:p>
          <a:p>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28</a:t>
            </a:fld>
            <a:endParaRPr lang="en-US" dirty="0"/>
          </a:p>
        </p:txBody>
      </p:sp>
    </p:spTree>
    <p:extLst>
      <p:ext uri="{BB962C8B-B14F-4D97-AF65-F5344CB8AC3E}">
        <p14:creationId xmlns:p14="http://schemas.microsoft.com/office/powerpoint/2010/main" val="17423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onto second stage of</a:t>
            </a:r>
            <a:r>
              <a:rPr lang="en-US" baseline="0" dirty="0"/>
              <a:t> </a:t>
            </a:r>
            <a:r>
              <a:rPr lang="en-US" dirty="0"/>
              <a:t>full algorithm  </a:t>
            </a:r>
          </a:p>
          <a:p>
            <a:endParaRPr lang="en-US" dirty="0"/>
          </a:p>
          <a:p>
            <a:r>
              <a:rPr lang="en-US" dirty="0"/>
              <a:t>Left</a:t>
            </a:r>
            <a:r>
              <a:rPr lang="en-US" baseline="0" dirty="0"/>
              <a:t> hand side remains related to PHYSICAL HEALTH </a:t>
            </a:r>
            <a:r>
              <a:rPr lang="mr-IN" baseline="0" dirty="0"/>
              <a:t>–</a:t>
            </a:r>
            <a:r>
              <a:rPr lang="en-US" baseline="0" dirty="0"/>
              <a:t> ABCD moves on to focused physical history and secondary more detailed physical examination </a:t>
            </a:r>
          </a:p>
          <a:p>
            <a:r>
              <a:rPr lang="en-US" baseline="0" dirty="0"/>
              <a:t>In ATLS this would be the ‘secondary survey’  - might be useful to think of this for ED doctors/nurses as a comparison </a:t>
            </a:r>
            <a:endParaRPr lang="en-US" dirty="0"/>
          </a:p>
          <a:p>
            <a:endParaRPr lang="en-US" dirty="0"/>
          </a:p>
          <a:p>
            <a:r>
              <a:rPr lang="en-US" dirty="0"/>
              <a:t>Left</a:t>
            </a:r>
            <a:r>
              <a:rPr lang="en-US" baseline="0" dirty="0"/>
              <a:t> hand side remains related to PHYSICAL HEALTH </a:t>
            </a:r>
            <a:r>
              <a:rPr lang="mr-IN" baseline="0" dirty="0"/>
              <a:t>–</a:t>
            </a:r>
            <a:r>
              <a:rPr lang="en-US" baseline="0" dirty="0"/>
              <a:t> ABCD moves on to focused physical history and secondary more detailed physical examination </a:t>
            </a:r>
          </a:p>
          <a:p>
            <a:r>
              <a:rPr lang="en-US" baseline="0" dirty="0"/>
              <a:t>In ATLS this would be the ‘secondary survey’  - might be useful to think of this for ED doctors/nurses as a comparison </a:t>
            </a:r>
          </a:p>
          <a:p>
            <a:endParaRPr lang="en-US" baseline="0" dirty="0"/>
          </a:p>
          <a:p>
            <a:r>
              <a:rPr lang="en-US" baseline="0" dirty="0"/>
              <a:t>Right hand side related to MENTAL HEALTH  - AEIO moves on to focused psychosocial history and MSE</a:t>
            </a:r>
          </a:p>
          <a:p>
            <a:endParaRPr lang="en-US" baseline="0" dirty="0"/>
          </a:p>
          <a:p>
            <a:r>
              <a:rPr lang="en-US" baseline="0" dirty="0"/>
              <a:t>Either side of the algorithm might highlight further physical treatment needs that were perhaps not initially apparent in ABCD, or further psych management needs ( </a:t>
            </a:r>
            <a:r>
              <a:rPr lang="en-US" baseline="0" dirty="0" err="1"/>
              <a:t>ie</a:t>
            </a:r>
            <a:r>
              <a:rPr lang="en-US" baseline="0" dirty="0"/>
              <a:t>. MHA)</a:t>
            </a:r>
            <a:endParaRPr lang="en-US" dirty="0"/>
          </a:p>
          <a:p>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29</a:t>
            </a:fld>
            <a:endParaRPr lang="en-US" dirty="0"/>
          </a:p>
        </p:txBody>
      </p:sp>
    </p:spTree>
    <p:extLst>
      <p:ext uri="{BB962C8B-B14F-4D97-AF65-F5344CB8AC3E}">
        <p14:creationId xmlns:p14="http://schemas.microsoft.com/office/powerpoint/2010/main" val="84899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useful for those team members</a:t>
            </a:r>
            <a:r>
              <a:rPr lang="en-US" baseline="0" dirty="0"/>
              <a:t> who are not routinely working in the ED and treating patients with physical health problems </a:t>
            </a:r>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31</a:t>
            </a:fld>
            <a:endParaRPr lang="en-US" dirty="0"/>
          </a:p>
        </p:txBody>
      </p:sp>
    </p:spTree>
    <p:extLst>
      <p:ext uri="{BB962C8B-B14F-4D97-AF65-F5344CB8AC3E}">
        <p14:creationId xmlns:p14="http://schemas.microsoft.com/office/powerpoint/2010/main" val="2966289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cardiovascular respiratory gastrointestinal neurological</a:t>
            </a:r>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32</a:t>
            </a:fld>
            <a:endParaRPr lang="en-US" dirty="0"/>
          </a:p>
        </p:txBody>
      </p:sp>
    </p:spTree>
    <p:extLst>
      <p:ext uri="{BB962C8B-B14F-4D97-AF65-F5344CB8AC3E}">
        <p14:creationId xmlns:p14="http://schemas.microsoft.com/office/powerpoint/2010/main" val="2450353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may lead to blood tests ECG CXR ABGs CT head or other </a:t>
            </a:r>
            <a:r>
              <a:rPr lang="en-US" baseline="0" dirty="0" err="1"/>
              <a:t>xrays</a:t>
            </a:r>
            <a:r>
              <a:rPr lang="en-US" baseline="0" dirty="0"/>
              <a:t> in ED</a:t>
            </a:r>
          </a:p>
          <a:p>
            <a:r>
              <a:rPr lang="en-US" baseline="0" dirty="0"/>
              <a:t>If you usually work in psych setting you might not feel confident about these aspects of physical examination or investigation. </a:t>
            </a:r>
            <a:r>
              <a:rPr lang="mr-IN" baseline="0" dirty="0"/>
              <a:t>–</a:t>
            </a:r>
            <a:r>
              <a:rPr lang="en-US" baseline="0" dirty="0"/>
              <a:t> please do feel free to ask advice of your other team members during the workshops and simulations (as you might do in ‘real life’)</a:t>
            </a:r>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33</a:t>
            </a:fld>
            <a:endParaRPr lang="en-US" dirty="0"/>
          </a:p>
        </p:txBody>
      </p:sp>
    </p:spTree>
    <p:extLst>
      <p:ext uri="{BB962C8B-B14F-4D97-AF65-F5344CB8AC3E}">
        <p14:creationId xmlns:p14="http://schemas.microsoft.com/office/powerpoint/2010/main" val="1158223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PHRASED can be used again  - if</a:t>
            </a:r>
            <a:r>
              <a:rPr lang="en-US" baseline="0" dirty="0"/>
              <a:t> already completed physical history PHRASED then don</a:t>
            </a:r>
            <a:r>
              <a:rPr lang="mr-IN" baseline="0" dirty="0"/>
              <a:t>’</a:t>
            </a:r>
            <a:r>
              <a:rPr lang="en-US" baseline="0" dirty="0"/>
              <a:t>t need to repeat the P A D sections as already done </a:t>
            </a:r>
          </a:p>
          <a:p>
            <a:r>
              <a:rPr lang="en-US" baseline="0" dirty="0"/>
              <a:t>SLIPA  = suicidality lethality Intent (ongoing) Productive  / Adverse factors </a:t>
            </a:r>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34</a:t>
            </a:fld>
            <a:endParaRPr lang="en-US" dirty="0"/>
          </a:p>
        </p:txBody>
      </p:sp>
    </p:spTree>
    <p:extLst>
      <p:ext uri="{BB962C8B-B14F-4D97-AF65-F5344CB8AC3E}">
        <p14:creationId xmlns:p14="http://schemas.microsoft.com/office/powerpoint/2010/main" val="3065509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you get HRSE  - sounds too much</a:t>
            </a:r>
            <a:r>
              <a:rPr lang="en-US" baseline="0" dirty="0"/>
              <a:t> like HEARSE !! Try to avoid them for our patients !!!</a:t>
            </a:r>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35</a:t>
            </a:fld>
            <a:endParaRPr lang="en-US" dirty="0"/>
          </a:p>
        </p:txBody>
      </p:sp>
    </p:spTree>
    <p:extLst>
      <p:ext uri="{BB962C8B-B14F-4D97-AF65-F5344CB8AC3E}">
        <p14:creationId xmlns:p14="http://schemas.microsoft.com/office/powerpoint/2010/main" val="4214244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details of this is chapter 3 and a workshop</a:t>
            </a:r>
            <a:r>
              <a:rPr lang="en-US" baseline="0" dirty="0"/>
              <a:t> too</a:t>
            </a:r>
          </a:p>
          <a:p>
            <a:r>
              <a:rPr lang="en-US" baseline="0" dirty="0"/>
              <a:t>‘</a:t>
            </a:r>
            <a:r>
              <a:rPr lang="en-US" dirty="0"/>
              <a:t>All</a:t>
            </a:r>
            <a:r>
              <a:rPr lang="en-US" baseline="0" dirty="0"/>
              <a:t> Brides Should Make Tea Cakes In Summer’ </a:t>
            </a:r>
            <a:r>
              <a:rPr lang="mr-IN" baseline="0" dirty="0"/>
              <a:t>–</a:t>
            </a:r>
            <a:r>
              <a:rPr lang="en-US" baseline="0" dirty="0"/>
              <a:t> reminder from university days </a:t>
            </a:r>
          </a:p>
          <a:p>
            <a:r>
              <a:rPr lang="en-US" baseline="0" dirty="0"/>
              <a:t>Appearance </a:t>
            </a:r>
            <a:r>
              <a:rPr lang="en-US" baseline="0" dirty="0" err="1"/>
              <a:t>Behaviour</a:t>
            </a:r>
            <a:r>
              <a:rPr lang="en-US" baseline="0" dirty="0"/>
              <a:t> Speech Mood Thoughts Cognition Insight </a:t>
            </a:r>
            <a:r>
              <a:rPr lang="en-US" baseline="0" dirty="0" err="1"/>
              <a:t>Summarise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37</a:t>
            </a:fld>
            <a:endParaRPr lang="en-US" dirty="0"/>
          </a:p>
        </p:txBody>
      </p:sp>
    </p:spTree>
    <p:extLst>
      <p:ext uri="{BB962C8B-B14F-4D97-AF65-F5344CB8AC3E}">
        <p14:creationId xmlns:p14="http://schemas.microsoft.com/office/powerpoint/2010/main" val="2645347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patients</a:t>
            </a:r>
            <a:r>
              <a:rPr lang="en-US" baseline="0" dirty="0"/>
              <a:t> need further physical AND mental health input during admission </a:t>
            </a:r>
          </a:p>
          <a:p>
            <a:r>
              <a:rPr lang="en-US" baseline="0" dirty="0"/>
              <a:t>If multiple physical injuries  - do not forget to assess mental health  - example of trauma resus  - followed by jumping from hospital several days later as mental health assessment not adequately completed.</a:t>
            </a:r>
          </a:p>
          <a:p>
            <a:endParaRPr lang="en-US" dirty="0"/>
          </a:p>
        </p:txBody>
      </p:sp>
      <p:sp>
        <p:nvSpPr>
          <p:cNvPr id="4" name="Slide Number Placeholder 3"/>
          <p:cNvSpPr>
            <a:spLocks noGrp="1"/>
          </p:cNvSpPr>
          <p:nvPr>
            <p:ph type="sldNum" sz="quarter" idx="10"/>
          </p:nvPr>
        </p:nvSpPr>
        <p:spPr/>
        <p:txBody>
          <a:bodyPr/>
          <a:lstStyle/>
          <a:p>
            <a:pPr>
              <a:defRPr/>
            </a:pPr>
            <a:r>
              <a:rPr lang="en-US"/>
              <a:t> </a:t>
            </a:r>
            <a:fld id="{9797CF7A-9B2E-437B-A3F6-9CA2833800EF}" type="slidenum">
              <a:rPr lang="en-US" smtClean="0"/>
              <a:pPr>
                <a:defRPr/>
              </a:pPr>
              <a:t>39</a:t>
            </a:fld>
            <a:endParaRPr lang="en-US" dirty="0"/>
          </a:p>
        </p:txBody>
      </p:sp>
    </p:spTree>
    <p:extLst>
      <p:ext uri="{BB962C8B-B14F-4D97-AF65-F5344CB8AC3E}">
        <p14:creationId xmlns:p14="http://schemas.microsoft.com/office/powerpoint/2010/main" val="213013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ahoma" pitchFamily="34" charset="0"/>
            </a:endParaRPr>
          </a:p>
        </p:txBody>
      </p:sp>
    </p:spTree>
    <p:extLst>
      <p:ext uri="{BB962C8B-B14F-4D97-AF65-F5344CB8AC3E}">
        <p14:creationId xmlns:p14="http://schemas.microsoft.com/office/powerpoint/2010/main" val="3788903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Allocated time: 30 minutes</a:t>
            </a:r>
          </a:p>
          <a:p>
            <a:r>
              <a:rPr lang="en-GB" altLang="en-US" dirty="0"/>
              <a:t>Review</a:t>
            </a:r>
            <a:r>
              <a:rPr lang="en-GB" altLang="en-US" baseline="0" dirty="0"/>
              <a:t> the learning outcomes with the whole group and then ask the co-ordinator to open the breakout rooms</a:t>
            </a:r>
            <a:endParaRPr lang="en-GB" altLang="en-US" dirty="0"/>
          </a:p>
          <a:p>
            <a:endParaRPr lang="en-GB" altLang="en-US" dirty="0"/>
          </a:p>
          <a:p>
            <a:r>
              <a:rPr lang="en-GB" altLang="en-US" dirty="0"/>
              <a:t>In facilitated breakout rooms in groups</a:t>
            </a:r>
            <a:r>
              <a:rPr lang="en-GB" altLang="en-US" baseline="0" dirty="0"/>
              <a:t> of four:</a:t>
            </a:r>
            <a:endParaRPr lang="en-GB" altLang="en-US" dirty="0"/>
          </a:p>
          <a:p>
            <a:r>
              <a:rPr lang="en-GB" altLang="en-US" dirty="0"/>
              <a:t>Candidates have</a:t>
            </a:r>
            <a:r>
              <a:rPr lang="en-GB" altLang="en-US" baseline="0" dirty="0"/>
              <a:t> been asked to b</a:t>
            </a:r>
            <a:r>
              <a:rPr lang="en-GB" altLang="en-US" dirty="0"/>
              <a:t>ring a case </a:t>
            </a:r>
          </a:p>
          <a:p>
            <a:r>
              <a:rPr lang="en-GB" altLang="en-US" baseline="0" dirty="0"/>
              <a:t>Discuss cases - facilitator to ensure that all elements are covered during the case discussions </a:t>
            </a:r>
          </a:p>
          <a:p>
            <a:r>
              <a:rPr lang="en-GB" altLang="en-US" baseline="0" dirty="0"/>
              <a:t>Questions and review </a:t>
            </a:r>
          </a:p>
          <a:p>
            <a:endParaRPr lang="en-GB" altLang="en-US" dirty="0"/>
          </a:p>
        </p:txBody>
      </p:sp>
    </p:spTree>
    <p:extLst>
      <p:ext uri="{BB962C8B-B14F-4D97-AF65-F5344CB8AC3E}">
        <p14:creationId xmlns:p14="http://schemas.microsoft.com/office/powerpoint/2010/main" val="2475998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One of the most important things to consider when preparing to see an acutely disturbed patient is safety. Safety for yourself, others members of staff, the patient and the wider public or other patients.</a:t>
            </a:r>
          </a:p>
          <a:p>
            <a:endParaRPr lang="en-GB" altLang="en-US"/>
          </a:p>
        </p:txBody>
      </p:sp>
    </p:spTree>
    <p:extLst>
      <p:ext uri="{BB962C8B-B14F-4D97-AF65-F5344CB8AC3E}">
        <p14:creationId xmlns:p14="http://schemas.microsoft.com/office/powerpoint/2010/main" val="2324183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Allocated time: 25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Whole group with </a:t>
            </a:r>
            <a:r>
              <a:rPr lang="en-GB" baseline="0" dirty="0" err="1"/>
              <a:t>unfacilitated</a:t>
            </a:r>
            <a:r>
              <a:rPr lang="en-GB" baseline="0" dirty="0"/>
              <a:t> breakout exercise for 10 minutes</a:t>
            </a:r>
          </a:p>
          <a:p>
            <a:endParaRPr lang="en-GB" dirty="0"/>
          </a:p>
        </p:txBody>
      </p:sp>
    </p:spTree>
    <p:extLst>
      <p:ext uri="{BB962C8B-B14F-4D97-AF65-F5344CB8AC3E}">
        <p14:creationId xmlns:p14="http://schemas.microsoft.com/office/powerpoint/2010/main" val="3820949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3646146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groups will</a:t>
            </a:r>
            <a:r>
              <a:rPr lang="en-GB" baseline="0" dirty="0"/>
              <a:t> be organised by the co-ordinator</a:t>
            </a:r>
          </a:p>
          <a:p>
            <a:r>
              <a:rPr lang="en-GB" baseline="0" dirty="0"/>
              <a:t>Candidates will have a copy of the case and the </a:t>
            </a:r>
            <a:r>
              <a:rPr lang="en-GB" baseline="0" dirty="0" err="1"/>
              <a:t>proforma</a:t>
            </a:r>
            <a:r>
              <a:rPr lang="en-GB" baseline="0" dirty="0"/>
              <a:t> in their pack</a:t>
            </a:r>
          </a:p>
          <a:p>
            <a:r>
              <a:rPr lang="en-GB" baseline="0" dirty="0"/>
              <a:t>When you have set the exercise, ask the co-ordinator to open the breakout rooms for </a:t>
            </a:r>
            <a:r>
              <a:rPr lang="en-GB" b="1" baseline="0" dirty="0"/>
              <a:t>10 minutes</a:t>
            </a:r>
          </a:p>
          <a:p>
            <a:r>
              <a:rPr lang="en-GB" baseline="0" dirty="0"/>
              <a:t>This exercise is </a:t>
            </a:r>
            <a:r>
              <a:rPr lang="en-GB" baseline="0" dirty="0" err="1"/>
              <a:t>unfacilitated</a:t>
            </a:r>
            <a:r>
              <a:rPr lang="en-GB" baseline="0" dirty="0"/>
              <a:t> so the faculty will all remain in the main room</a:t>
            </a:r>
          </a:p>
          <a:p>
            <a:endParaRPr lang="en-GB" dirty="0"/>
          </a:p>
        </p:txBody>
      </p:sp>
    </p:spTree>
    <p:extLst>
      <p:ext uri="{BB962C8B-B14F-4D97-AF65-F5344CB8AC3E}">
        <p14:creationId xmlns:p14="http://schemas.microsoft.com/office/powerpoint/2010/main" val="2197393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co-ordinator will bring the candidates back from the breakout rooms after </a:t>
            </a:r>
            <a:r>
              <a:rPr lang="en-GB" b="1" baseline="0" dirty="0"/>
              <a:t>10 minutes</a:t>
            </a:r>
          </a:p>
          <a:p>
            <a:r>
              <a:rPr lang="en-GB" baseline="0" dirty="0"/>
              <a:t>Lead a discussion with each group using the </a:t>
            </a:r>
            <a:r>
              <a:rPr lang="en-GB" baseline="0" dirty="0" err="1"/>
              <a:t>proforma</a:t>
            </a:r>
            <a:r>
              <a:rPr lang="en-GB" baseline="0" dirty="0"/>
              <a:t> as a guide</a:t>
            </a:r>
            <a:endParaRPr lang="en-GB" dirty="0"/>
          </a:p>
        </p:txBody>
      </p:sp>
    </p:spTree>
    <p:extLst>
      <p:ext uri="{BB962C8B-B14F-4D97-AF65-F5344CB8AC3E}">
        <p14:creationId xmlns:p14="http://schemas.microsoft.com/office/powerpoint/2010/main" val="2806266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GB" dirty="0"/>
          </a:p>
        </p:txBody>
      </p:sp>
    </p:spTree>
    <p:extLst>
      <p:ext uri="{BB962C8B-B14F-4D97-AF65-F5344CB8AC3E}">
        <p14:creationId xmlns:p14="http://schemas.microsoft.com/office/powerpoint/2010/main" val="3570171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Remind candidates to return on time for session</a:t>
            </a:r>
            <a:r>
              <a:rPr lang="en-GB" altLang="en-US" baseline="0" dirty="0"/>
              <a:t> two</a:t>
            </a:r>
            <a:endParaRPr lang="en-GB" altLang="en-US" dirty="0"/>
          </a:p>
        </p:txBody>
      </p:sp>
    </p:spTree>
    <p:extLst>
      <p:ext uri="{BB962C8B-B14F-4D97-AF65-F5344CB8AC3E}">
        <p14:creationId xmlns:p14="http://schemas.microsoft.com/office/powerpoint/2010/main" val="347969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Candidates will be assessed during workshops and simulations on their knowledge/skills as well as their performance working either within a team, or as a team leader. They will also be assessed for their potential as future instructors, based on their enthusiasm, support of colleagues, team-working, communication skills and credibility.</a:t>
            </a:r>
          </a:p>
        </p:txBody>
      </p:sp>
    </p:spTree>
    <p:extLst>
      <p:ext uri="{BB962C8B-B14F-4D97-AF65-F5344CB8AC3E}">
        <p14:creationId xmlns:p14="http://schemas.microsoft.com/office/powerpoint/2010/main" val="13758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Candidates should be informed that they will be assessed in simulations on both technical and non-technical skills, but also when observing and debriefing.</a:t>
            </a:r>
          </a:p>
          <a:p>
            <a:endParaRPr lang="en-GB" altLang="en-US" dirty="0"/>
          </a:p>
          <a:p>
            <a:r>
              <a:rPr lang="en-GB" altLang="en-US" b="1" dirty="0"/>
              <a:t>Reflective log:</a:t>
            </a:r>
          </a:p>
          <a:p>
            <a:r>
              <a:rPr lang="en-GB" altLang="en-US" dirty="0"/>
              <a:t>Candidates can access electronic copy on-line </a:t>
            </a:r>
          </a:p>
          <a:p>
            <a:r>
              <a:rPr lang="en-GB" altLang="en-US" dirty="0"/>
              <a:t>Capture reflections during the course that you can then utilise in the clinical environment</a:t>
            </a:r>
          </a:p>
          <a:p>
            <a:r>
              <a:rPr lang="en-GB" altLang="en-US" dirty="0"/>
              <a:t>Time at end of day 2 to share your experiences and implementation of the </a:t>
            </a:r>
            <a:r>
              <a:rPr lang="en-GB" altLang="en-US" dirty="0" err="1"/>
              <a:t>APEx</a:t>
            </a:r>
            <a:r>
              <a:rPr lang="en-GB" altLang="en-US" dirty="0"/>
              <a:t> approaches in practice</a:t>
            </a:r>
          </a:p>
          <a:p>
            <a:endParaRPr lang="en-GB" altLang="en-US" dirty="0"/>
          </a:p>
        </p:txBody>
      </p:sp>
    </p:spTree>
    <p:extLst>
      <p:ext uri="{BB962C8B-B14F-4D97-AF65-F5344CB8AC3E}">
        <p14:creationId xmlns:p14="http://schemas.microsoft.com/office/powerpoint/2010/main" val="268761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6</a:t>
            </a:fld>
            <a:endParaRPr lang="en-US" altLang="en-US" dirty="0"/>
          </a:p>
        </p:txBody>
      </p:sp>
    </p:spTree>
    <p:extLst>
      <p:ext uri="{BB962C8B-B14F-4D97-AF65-F5344CB8AC3E}">
        <p14:creationId xmlns:p14="http://schemas.microsoft.com/office/powerpoint/2010/main" val="62011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r>
              <a:rPr lang="en-US" dirty="0"/>
              <a:t> </a:t>
            </a:r>
            <a:fld id="{E8BB9E17-2DF5-433C-9C4B-A936812BE8F9}" type="slidenum">
              <a:rPr lang="en-US" smtClean="0"/>
              <a:pPr/>
              <a:t>7</a:t>
            </a:fld>
            <a:endParaRPr lang="en-US"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GB" baseline="0" dirty="0"/>
          </a:p>
        </p:txBody>
      </p:sp>
    </p:spTree>
    <p:extLst>
      <p:ext uri="{BB962C8B-B14F-4D97-AF65-F5344CB8AC3E}">
        <p14:creationId xmlns:p14="http://schemas.microsoft.com/office/powerpoint/2010/main" val="54430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r>
              <a:rPr lang="en-US" dirty="0"/>
              <a:t> </a:t>
            </a:r>
            <a:fld id="{E8BB9E17-2DF5-433C-9C4B-A936812BE8F9}" type="slidenum">
              <a:rPr lang="en-US" smtClean="0"/>
              <a:pPr/>
              <a:t>8</a:t>
            </a:fld>
            <a:endParaRPr lang="en-US"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GB" baseline="0" dirty="0"/>
              <a:t>Allocated time: 40 minutes</a:t>
            </a:r>
          </a:p>
          <a:p>
            <a:r>
              <a:rPr lang="en-GB" baseline="0" dirty="0"/>
              <a:t>The slide set will guide you through this session</a:t>
            </a:r>
          </a:p>
          <a:p>
            <a:r>
              <a:rPr lang="en-GB" baseline="0" dirty="0"/>
              <a:t>Ensure that you test the videos and that you have the Zoom set correctly for sharing videos (see Educational considerations document)</a:t>
            </a:r>
          </a:p>
          <a:p>
            <a:r>
              <a:rPr lang="en-GB" baseline="0" dirty="0"/>
              <a:t>[TO ADD LSQs]</a:t>
            </a:r>
          </a:p>
        </p:txBody>
      </p:sp>
    </p:spTree>
    <p:extLst>
      <p:ext uri="{BB962C8B-B14F-4D97-AF65-F5344CB8AC3E}">
        <p14:creationId xmlns:p14="http://schemas.microsoft.com/office/powerpoint/2010/main" val="1821907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Will cover</a:t>
            </a:r>
            <a:r>
              <a:rPr lang="en-GB" baseline="0" dirty="0"/>
              <a:t> both </a:t>
            </a:r>
          </a:p>
          <a:p>
            <a:r>
              <a:rPr lang="en-GB" baseline="0" dirty="0"/>
              <a:t>Should already be familiar from book </a:t>
            </a:r>
          </a:p>
          <a:p>
            <a:r>
              <a:rPr lang="en-GB" baseline="0" dirty="0"/>
              <a:t>Will be reviewing regularly over 2 day course </a:t>
            </a:r>
            <a:endParaRPr lang="en-GB" dirty="0"/>
          </a:p>
        </p:txBody>
      </p:sp>
      <p:sp>
        <p:nvSpPr>
          <p:cNvPr id="4" name="Slide Number Placeholder 3"/>
          <p:cNvSpPr>
            <a:spLocks noGrp="1"/>
          </p:cNvSpPr>
          <p:nvPr>
            <p:ph type="sldNum" sz="quarter" idx="10"/>
          </p:nvPr>
        </p:nvSpPr>
        <p:spPr/>
        <p:txBody>
          <a:bodyPr/>
          <a:lstStyle/>
          <a:p>
            <a:pPr>
              <a:defRPr/>
            </a:pPr>
            <a:r>
              <a:rPr lang="en-US" dirty="0"/>
              <a:t> </a:t>
            </a:r>
            <a:fld id="{9797CF7A-9B2E-437B-A3F6-9CA2833800EF}" type="slidenum">
              <a:rPr lang="en-US" smtClean="0"/>
              <a:pPr>
                <a:defRPr/>
              </a:pPr>
              <a:t>9</a:t>
            </a:fld>
            <a:endParaRPr lang="en-US" dirty="0"/>
          </a:p>
        </p:txBody>
      </p:sp>
    </p:spTree>
    <p:extLst>
      <p:ext uri="{BB962C8B-B14F-4D97-AF65-F5344CB8AC3E}">
        <p14:creationId xmlns:p14="http://schemas.microsoft.com/office/powerpoint/2010/main" val="815799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7" descr="ALSG_PPT_Template.jpg                                          00DCFC5DWorkingArea                    7C2688A5:"/>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5" name="TextBox 4"/>
          <p:cNvSpPr txBox="1"/>
          <p:nvPr userDrawn="1"/>
        </p:nvSpPr>
        <p:spPr>
          <a:xfrm>
            <a:off x="5796136" y="6309320"/>
            <a:ext cx="2952328" cy="246221"/>
          </a:xfrm>
          <a:prstGeom prst="rect">
            <a:avLst/>
          </a:prstGeom>
          <a:noFill/>
        </p:spPr>
        <p:txBody>
          <a:bodyPr wrap="square" rtlCol="0">
            <a:spAutoFit/>
          </a:bodyPr>
          <a:lstStyle/>
          <a:p>
            <a:pPr algn="r"/>
            <a:r>
              <a:rPr lang="en-GB" sz="1000" dirty="0">
                <a:solidFill>
                  <a:schemeClr val="bg1"/>
                </a:solidFill>
                <a:latin typeface="Arial" panose="020B0604020202020204" pitchFamily="34" charset="0"/>
                <a:cs typeface="Arial" panose="020B0604020202020204" pitchFamily="34" charset="0"/>
              </a:rPr>
              <a:t>© ALSG, 2017</a:t>
            </a:r>
          </a:p>
        </p:txBody>
      </p:sp>
      <p:sp>
        <p:nvSpPr>
          <p:cNvPr id="4" name="Title 1"/>
          <p:cNvSpPr>
            <a:spLocks noGrp="1"/>
          </p:cNvSpPr>
          <p:nvPr>
            <p:ph type="ctrTitle"/>
          </p:nvPr>
        </p:nvSpPr>
        <p:spPr>
          <a:xfrm>
            <a:off x="688032" y="1268759"/>
            <a:ext cx="7772400" cy="1470025"/>
          </a:xfrm>
          <a:prstGeom prst="rect">
            <a:avLst/>
          </a:prstGeom>
        </p:spPr>
        <p:txBody>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83568" y="2852936"/>
            <a:ext cx="6400800" cy="1752600"/>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1" descr="ALSG_PPT_Template.jpg                                          00DCFC5DWorkingArea                    7C2688A5:"/>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p:spPr>
      </p:cxn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765101" y="1828800"/>
            <a:ext cx="7772400" cy="1143000"/>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5603" name="Rectangle 3"/>
          <p:cNvSpPr>
            <a:spLocks noGrp="1" noChangeArrowheads="1"/>
          </p:cNvSpPr>
          <p:nvPr>
            <p:ph type="subTitle" sz="quarter" idx="1"/>
          </p:nvPr>
        </p:nvSpPr>
        <p:spPr>
          <a:xfrm>
            <a:off x="1441376" y="3886200"/>
            <a:ext cx="6400800" cy="1752600"/>
          </a:xfrm>
          <a:prstGeom prst="rect">
            <a:avLst/>
          </a:prstGeom>
        </p:spPr>
        <p:txBody>
          <a:bodyPr lIns="92075" tIns="46038" rIns="92075" bIns="46038"/>
          <a:lstStyle>
            <a:lvl1pPr marL="0" indent="0" algn="ctr">
              <a:buFontTx/>
              <a:buNone/>
              <a:defRPr>
                <a:solidFill>
                  <a:srgbClr val="FFFFFF"/>
                </a:solidFill>
                <a:latin typeface="Arial" panose="020B0604020202020204" pitchFamily="34" charset="0"/>
                <a:cs typeface="Arial" panose="020B0604020202020204" pitchFamily="34" charset="0"/>
              </a:defRPr>
            </a:lvl1pPr>
          </a:lstStyle>
          <a:p>
            <a:r>
              <a:rPr lang="en-US"/>
              <a:t>Click to edit Master subtitle style</a:t>
            </a:r>
            <a:endParaRPr lang="en-GB"/>
          </a:p>
        </p:txBody>
      </p:sp>
      <p:sp>
        <p:nvSpPr>
          <p:cNvPr id="4" name="Rectangle 4"/>
          <p:cNvSpPr>
            <a:spLocks noGrp="1" noChangeArrowheads="1"/>
          </p:cNvSpPr>
          <p:nvPr>
            <p:ph type="dt" sz="quarter" idx="10"/>
          </p:nvPr>
        </p:nvSpPr>
        <p:spPr>
          <a:xfrm>
            <a:off x="755650" y="6248400"/>
            <a:ext cx="1905000" cy="457200"/>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xfrm>
            <a:off x="3194050" y="6248400"/>
            <a:ext cx="2895600" cy="457200"/>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xfrm>
            <a:off x="6623050" y="6248400"/>
            <a:ext cx="1905000" cy="457200"/>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pPr>
              <a:defRPr/>
            </a:pPr>
            <a:fld id="{401D87E6-A3D3-4CE7-B3DA-89F94A5222E7}" type="slidenum">
              <a:rPr lang="en-GB" smtClean="0"/>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2525" y="533400"/>
            <a:ext cx="77724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able Placeholder 2"/>
          <p:cNvSpPr>
            <a:spLocks noGrp="1"/>
          </p:cNvSpPr>
          <p:nvPr>
            <p:ph type="tbl" idx="1"/>
          </p:nvPr>
        </p:nvSpPr>
        <p:spPr>
          <a:xfrm>
            <a:off x="1143000" y="1981200"/>
            <a:ext cx="7772400" cy="4114800"/>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noProof="0"/>
              <a:t>Click icon to add table</a:t>
            </a:r>
            <a:endParaRPr lang="en-GB" noProof="0"/>
          </a:p>
        </p:txBody>
      </p:sp>
      <p:sp>
        <p:nvSpPr>
          <p:cNvPr id="4" name="Date Placeholder 3"/>
          <p:cNvSpPr>
            <a:spLocks noGrp="1"/>
          </p:cNvSpPr>
          <p:nvPr>
            <p:ph type="dt" sz="half" idx="10"/>
          </p:nvPr>
        </p:nvSpPr>
        <p:spPr>
          <a:xfrm>
            <a:off x="11430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5" name="Footer Placeholder 4"/>
          <p:cNvSpPr>
            <a:spLocks noGrp="1"/>
          </p:cNvSpPr>
          <p:nvPr>
            <p:ph type="ftr" sz="quarter" idx="11"/>
          </p:nvPr>
        </p:nvSpPr>
        <p:spPr>
          <a:xfrm>
            <a:off x="3581400" y="6248400"/>
            <a:ext cx="28956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a:xfrm>
            <a:off x="70104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FF7B6DEE-D3BD-414C-BB8A-8193AE74A6B5}" type="slidenum">
              <a:rPr lang="en-GB" smtClean="0"/>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533400"/>
            <a:ext cx="77724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lipArt Placeholder 2"/>
          <p:cNvSpPr>
            <a:spLocks noGrp="1"/>
          </p:cNvSpPr>
          <p:nvPr>
            <p:ph type="clipArt" sz="half" idx="1"/>
          </p:nvPr>
        </p:nvSpPr>
        <p:spPr>
          <a:xfrm>
            <a:off x="1143000" y="1981200"/>
            <a:ext cx="3810000" cy="4114800"/>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noProof="0"/>
              <a:t>Click icon to add online image</a:t>
            </a:r>
            <a:endParaRPr lang="en-GB" noProof="0"/>
          </a:p>
        </p:txBody>
      </p:sp>
      <p:sp>
        <p:nvSpPr>
          <p:cNvPr id="4" name="Text Placeholder 3"/>
          <p:cNvSpPr>
            <a:spLocks noGrp="1"/>
          </p:cNvSpPr>
          <p:nvPr>
            <p:ph type="body" sz="half" idx="2"/>
          </p:nvPr>
        </p:nvSpPr>
        <p:spPr>
          <a:xfrm>
            <a:off x="5105400" y="1981200"/>
            <a:ext cx="3810000" cy="41148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1430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6" name="Footer Placeholder 5"/>
          <p:cNvSpPr>
            <a:spLocks noGrp="1"/>
          </p:cNvSpPr>
          <p:nvPr>
            <p:ph type="ftr" sz="quarter" idx="11"/>
          </p:nvPr>
        </p:nvSpPr>
        <p:spPr>
          <a:xfrm>
            <a:off x="3581400" y="6248400"/>
            <a:ext cx="28956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a:xfrm>
            <a:off x="70104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0899134E-4B67-4294-AED0-48F3FBE24392}" type="slidenum">
              <a:rPr lang="en-GB" smtClean="0"/>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FF470D7C-EC3E-4397-91F5-39864BDF6BC2}" type="datetimeFigureOut">
              <a:rPr lang="en-GB" smtClean="0"/>
              <a:t>28/10/2020</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CE1EF39-2436-47F6-B4A4-0774F23DA22C}" type="slidenum">
              <a:rPr lang="en-GB" smtClean="0"/>
              <a:t>‹#›</a:t>
            </a:fld>
            <a:endParaRPr lang="en-GB"/>
          </a:p>
        </p:txBody>
      </p:sp>
    </p:spTree>
    <p:extLst>
      <p:ext uri="{BB962C8B-B14F-4D97-AF65-F5344CB8AC3E}">
        <p14:creationId xmlns:p14="http://schemas.microsoft.com/office/powerpoint/2010/main" val="220234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Box 4"/>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p:spPr>
      </p:cxn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6" name="TextBox 5"/>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Box 3"/>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3" name="TextBox 2"/>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panose="020B0604020202020204" pitchFamily="34" charset="0"/>
                <a:cs typeface="Arial" panose="020B0604020202020204" pitchFamily="34" charset="0"/>
              </a:defRPr>
            </a:lvl1pPr>
            <a:lvl2pPr>
              <a:defRPr sz="2800">
                <a:solidFill>
                  <a:srgbClr val="2E5796"/>
                </a:solidFill>
                <a:latin typeface="Arial" panose="020B0604020202020204" pitchFamily="34" charset="0"/>
                <a:cs typeface="Arial" panose="020B0604020202020204" pitchFamily="34" charset="0"/>
              </a:defRPr>
            </a:lvl2pPr>
            <a:lvl3pPr>
              <a:defRPr sz="2400">
                <a:solidFill>
                  <a:srgbClr val="2E5796"/>
                </a:solidFill>
                <a:latin typeface="Arial" panose="020B0604020202020204" pitchFamily="34" charset="0"/>
                <a:cs typeface="Arial" panose="020B0604020202020204" pitchFamily="34" charset="0"/>
              </a:defRPr>
            </a:lvl3pPr>
            <a:lvl4pPr>
              <a:defRPr sz="2000">
                <a:solidFill>
                  <a:srgbClr val="2E5796"/>
                </a:solidFill>
                <a:latin typeface="Arial" panose="020B0604020202020204" pitchFamily="34" charset="0"/>
                <a:cs typeface="Arial" panose="020B0604020202020204" pitchFamily="34" charset="0"/>
              </a:defRPr>
            </a:lvl4pPr>
            <a:lvl5pPr>
              <a:defRPr sz="2000">
                <a:solidFill>
                  <a:srgbClr val="2E5796"/>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cstate="print"/>
          <a:srcRect/>
          <a:stretch>
            <a:fillRect/>
          </a:stretch>
        </p:blipFill>
        <p:spPr bwMode="auto">
          <a:xfrm>
            <a:off x="0" y="28575"/>
            <a:ext cx="9144000" cy="6856413"/>
          </a:xfrm>
          <a:prstGeom prst="rect">
            <a:avLst/>
          </a:prstGeom>
          <a:noFill/>
          <a:ln w="9525">
            <a:noFill/>
            <a:miter lim="800000"/>
            <a:headEnd/>
            <a:tailEnd/>
          </a:ln>
        </p:spPr>
      </p:pic>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p:spPr>
      </p:cxn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TextBox 6"/>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xStyles>
    <p:title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6.jpe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Welcome and aims</a:t>
            </a:r>
          </a:p>
        </p:txBody>
      </p:sp>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 on the </a:t>
            </a:r>
            <a:r>
              <a:rPr lang="en-GB" dirty="0" err="1"/>
              <a:t>APEx</a:t>
            </a:r>
            <a:r>
              <a:rPr lang="en-GB" dirty="0"/>
              <a:t> course</a:t>
            </a:r>
          </a:p>
        </p:txBody>
      </p:sp>
      <p:sp>
        <p:nvSpPr>
          <p:cNvPr id="3" name="Content Placeholder 2"/>
          <p:cNvSpPr>
            <a:spLocks noGrp="1"/>
          </p:cNvSpPr>
          <p:nvPr>
            <p:ph idx="1"/>
          </p:nvPr>
        </p:nvSpPr>
        <p:spPr/>
        <p:txBody>
          <a:bodyPr/>
          <a:lstStyle/>
          <a:p>
            <a:r>
              <a:rPr lang="en-GB" dirty="0"/>
              <a:t>Physical elements of the assessment and management will be mentioned for completeness during the course</a:t>
            </a:r>
          </a:p>
          <a:p>
            <a:r>
              <a:rPr lang="en-GB" dirty="0"/>
              <a:t>The focus of the teaching will be on the combined assessment and management of the patient and the psychiatry elements of the structured approach</a:t>
            </a:r>
          </a:p>
          <a:p>
            <a:r>
              <a:rPr lang="en-GB" dirty="0"/>
              <a:t>In simulations, this will also be the case – you will see a demonstration shortly </a:t>
            </a:r>
          </a:p>
        </p:txBody>
      </p:sp>
    </p:spTree>
    <p:extLst>
      <p:ext uri="{BB962C8B-B14F-4D97-AF65-F5344CB8AC3E}">
        <p14:creationId xmlns:p14="http://schemas.microsoft.com/office/powerpoint/2010/main" val="182173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86"/>
          <a:stretch/>
        </p:blipFill>
        <p:spPr>
          <a:xfrm>
            <a:off x="0" y="980728"/>
            <a:ext cx="8867828" cy="4032448"/>
          </a:xfrm>
          <a:prstGeom prst="rect">
            <a:avLst/>
          </a:prstGeom>
        </p:spPr>
      </p:pic>
    </p:spTree>
    <p:extLst>
      <p:ext uri="{BB962C8B-B14F-4D97-AF65-F5344CB8AC3E}">
        <p14:creationId xmlns:p14="http://schemas.microsoft.com/office/powerpoint/2010/main" val="296236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PRIMARY ASSESSMENT and IMMEDIATE TREATMENT</a:t>
            </a:r>
          </a:p>
        </p:txBody>
      </p:sp>
      <p:sp>
        <p:nvSpPr>
          <p:cNvPr id="3" name="Text Placeholder 2"/>
          <p:cNvSpPr>
            <a:spLocks noGrp="1"/>
          </p:cNvSpPr>
          <p:nvPr>
            <p:ph type="body" idx="1"/>
          </p:nvPr>
        </p:nvSpPr>
        <p:spPr/>
        <p:txBody>
          <a:bodyPr/>
          <a:lstStyle/>
          <a:p>
            <a:r>
              <a:rPr lang="en-GB" dirty="0"/>
              <a:t>The Structured Approach</a:t>
            </a:r>
          </a:p>
        </p:txBody>
      </p:sp>
    </p:spTree>
    <p:extLst>
      <p:ext uri="{BB962C8B-B14F-4D97-AF65-F5344CB8AC3E}">
        <p14:creationId xmlns:p14="http://schemas.microsoft.com/office/powerpoint/2010/main" val="359289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ABCD</a:t>
            </a:r>
          </a:p>
        </p:txBody>
      </p:sp>
      <p:graphicFrame>
        <p:nvGraphicFramePr>
          <p:cNvPr id="4" name="Content Placeholder 3"/>
          <p:cNvGraphicFramePr>
            <a:graphicFrameLocks noGrp="1"/>
          </p:cNvGraphicFramePr>
          <p:nvPr>
            <p:ph idx="1"/>
          </p:nvPr>
        </p:nvGraphicFramePr>
        <p:xfrm>
          <a:off x="468313" y="1038225"/>
          <a:ext cx="8229600" cy="4032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7718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Resuscitation</a:t>
            </a:r>
          </a:p>
        </p:txBody>
      </p:sp>
      <p:sp>
        <p:nvSpPr>
          <p:cNvPr id="3" name="Content Placeholder 2"/>
          <p:cNvSpPr>
            <a:spLocks noGrp="1"/>
          </p:cNvSpPr>
          <p:nvPr>
            <p:ph idx="1"/>
          </p:nvPr>
        </p:nvSpPr>
        <p:spPr/>
        <p:txBody>
          <a:bodyPr/>
          <a:lstStyle/>
          <a:p>
            <a:endParaRPr lang="en-GB" dirty="0"/>
          </a:p>
          <a:p>
            <a:r>
              <a:rPr lang="en-GB" dirty="0"/>
              <a:t>Insecure airway</a:t>
            </a:r>
          </a:p>
          <a:p>
            <a:endParaRPr lang="en-GB" dirty="0"/>
          </a:p>
          <a:p>
            <a:r>
              <a:rPr lang="en-GB" dirty="0"/>
              <a:t>Inadequate breathing</a:t>
            </a:r>
          </a:p>
          <a:p>
            <a:endParaRPr lang="en-GB" dirty="0"/>
          </a:p>
          <a:p>
            <a:r>
              <a:rPr lang="en-GB" dirty="0"/>
              <a:t>Challenged circulation</a:t>
            </a:r>
          </a:p>
          <a:p>
            <a:endParaRPr lang="en-GB" dirty="0"/>
          </a:p>
          <a:p>
            <a:r>
              <a:rPr lang="en-GB" dirty="0"/>
              <a:t>Reduced conscious level</a:t>
            </a:r>
          </a:p>
        </p:txBody>
      </p:sp>
    </p:spTree>
    <p:extLst>
      <p:ext uri="{BB962C8B-B14F-4D97-AF65-F5344CB8AC3E}">
        <p14:creationId xmlns:p14="http://schemas.microsoft.com/office/powerpoint/2010/main" val="86322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RIRA</a:t>
            </a:r>
          </a:p>
        </p:txBody>
      </p:sp>
      <p:graphicFrame>
        <p:nvGraphicFramePr>
          <p:cNvPr id="4" name="Content Placeholder 3"/>
          <p:cNvGraphicFramePr>
            <a:graphicFrameLocks noGrp="1"/>
          </p:cNvGraphicFramePr>
          <p:nvPr>
            <p:ph idx="1"/>
          </p:nvPr>
        </p:nvGraphicFramePr>
        <p:xfrm>
          <a:off x="468313" y="1038225"/>
          <a:ext cx="8229600" cy="4032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41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Agitation / Arousal</a:t>
            </a:r>
          </a:p>
        </p:txBody>
      </p:sp>
      <p:sp>
        <p:nvSpPr>
          <p:cNvPr id="3" name="Content Placeholder 2"/>
          <p:cNvSpPr>
            <a:spLocks noGrp="1"/>
          </p:cNvSpPr>
          <p:nvPr>
            <p:ph sz="half" idx="1"/>
          </p:nvPr>
        </p:nvSpPr>
        <p:spPr/>
        <p:txBody>
          <a:bodyPr/>
          <a:lstStyle/>
          <a:p>
            <a:r>
              <a:rPr lang="en-GB" dirty="0"/>
              <a:t>Sits still</a:t>
            </a:r>
          </a:p>
          <a:p>
            <a:endParaRPr lang="en-GB" dirty="0"/>
          </a:p>
          <a:p>
            <a:r>
              <a:rPr lang="en-GB" dirty="0"/>
              <a:t>Easily aroused, paces and settles</a:t>
            </a:r>
          </a:p>
          <a:p>
            <a:endParaRPr lang="en-GB" dirty="0"/>
          </a:p>
          <a:p>
            <a:r>
              <a:rPr lang="en-GB" dirty="0"/>
              <a:t>Pacing up and down, unable to settle, overt aggression</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16981"/>
            <a:ext cx="4038600" cy="2692400"/>
          </a:xfrm>
        </p:spPr>
      </p:pic>
    </p:spTree>
    <p:extLst>
      <p:ext uri="{BB962C8B-B14F-4D97-AF65-F5344CB8AC3E}">
        <p14:creationId xmlns:p14="http://schemas.microsoft.com/office/powerpoint/2010/main" val="52411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Environment</a:t>
            </a:r>
          </a:p>
        </p:txBody>
      </p:sp>
      <p:sp>
        <p:nvSpPr>
          <p:cNvPr id="3" name="Content Placeholder 2"/>
          <p:cNvSpPr>
            <a:spLocks noGrp="1"/>
          </p:cNvSpPr>
          <p:nvPr>
            <p:ph sz="half" idx="1"/>
          </p:nvPr>
        </p:nvSpPr>
        <p:spPr/>
        <p:txBody>
          <a:bodyPr/>
          <a:lstStyle/>
          <a:p>
            <a:endParaRPr lang="en-GB" dirty="0"/>
          </a:p>
          <a:p>
            <a:r>
              <a:rPr lang="en-GB" b="1" dirty="0">
                <a:solidFill>
                  <a:srgbClr val="FF0000"/>
                </a:solidFill>
              </a:rPr>
              <a:t>A</a:t>
            </a:r>
            <a:r>
              <a:rPr lang="en-GB" dirty="0"/>
              <a:t>larm</a:t>
            </a:r>
          </a:p>
          <a:p>
            <a:r>
              <a:rPr lang="en-GB" b="1" dirty="0">
                <a:solidFill>
                  <a:srgbClr val="FF0000"/>
                </a:solidFill>
              </a:rPr>
              <a:t>D</a:t>
            </a:r>
            <a:r>
              <a:rPr lang="en-GB" dirty="0"/>
              <a:t>oors</a:t>
            </a:r>
          </a:p>
          <a:p>
            <a:r>
              <a:rPr lang="en-GB" b="1" dirty="0">
                <a:solidFill>
                  <a:srgbClr val="FF0000"/>
                </a:solidFill>
              </a:rPr>
              <a:t>E</a:t>
            </a:r>
            <a:r>
              <a:rPr lang="en-GB" dirty="0"/>
              <a:t>xits</a:t>
            </a:r>
          </a:p>
          <a:p>
            <a:r>
              <a:rPr lang="en-GB" b="1" dirty="0">
                <a:solidFill>
                  <a:srgbClr val="FF0000"/>
                </a:solidFill>
              </a:rPr>
              <a:t>L</a:t>
            </a:r>
            <a:r>
              <a:rPr lang="en-GB" dirty="0"/>
              <a:t>igature points</a:t>
            </a:r>
          </a:p>
          <a:p>
            <a:r>
              <a:rPr lang="en-GB" b="1" dirty="0">
                <a:solidFill>
                  <a:srgbClr val="FF0000"/>
                </a:solidFill>
              </a:rPr>
              <a:t>L</a:t>
            </a:r>
            <a:r>
              <a:rPr lang="en-GB" dirty="0"/>
              <a:t>ocation</a:t>
            </a:r>
          </a:p>
          <a:p>
            <a:r>
              <a:rPr lang="en-GB" b="1" dirty="0">
                <a:solidFill>
                  <a:srgbClr val="FF0000"/>
                </a:solidFill>
              </a:rPr>
              <a:t>E</a:t>
            </a:r>
            <a:r>
              <a:rPr lang="en-GB" dirty="0"/>
              <a:t>quipment</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520451"/>
            <a:ext cx="4038600" cy="2685460"/>
          </a:xfrm>
        </p:spPr>
      </p:pic>
    </p:spTree>
    <p:extLst>
      <p:ext uri="{BB962C8B-B14F-4D97-AF65-F5344CB8AC3E}">
        <p14:creationId xmlns:p14="http://schemas.microsoft.com/office/powerpoint/2010/main" val="320736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Intent</a:t>
            </a:r>
          </a:p>
        </p:txBody>
      </p:sp>
      <p:sp>
        <p:nvSpPr>
          <p:cNvPr id="3" name="Content Placeholder 2"/>
          <p:cNvSpPr>
            <a:spLocks noGrp="1"/>
          </p:cNvSpPr>
          <p:nvPr>
            <p:ph sz="half" idx="1"/>
          </p:nvPr>
        </p:nvSpPr>
        <p:spPr/>
        <p:txBody>
          <a:bodyPr/>
          <a:lstStyle/>
          <a:p>
            <a:r>
              <a:rPr lang="en-GB" sz="2400" dirty="0"/>
              <a:t>Current thoughts of self-harm</a:t>
            </a:r>
          </a:p>
          <a:p>
            <a:endParaRPr lang="en-GB" sz="2400" dirty="0"/>
          </a:p>
          <a:p>
            <a:r>
              <a:rPr lang="en-GB" sz="2400" dirty="0"/>
              <a:t>Current thoughts of harming others</a:t>
            </a:r>
          </a:p>
          <a:p>
            <a:endParaRPr lang="en-GB" sz="2400" dirty="0"/>
          </a:p>
          <a:p>
            <a:r>
              <a:rPr lang="en-GB" sz="2400" dirty="0"/>
              <a:t>Desire to leave</a:t>
            </a:r>
          </a:p>
          <a:p>
            <a:endParaRPr lang="en-GB" sz="2400" dirty="0"/>
          </a:p>
          <a:p>
            <a:r>
              <a:rPr lang="en-GB" sz="2400" dirty="0"/>
              <a:t>Psychotic experiences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16951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Intent</a:t>
            </a:r>
          </a:p>
        </p:txBody>
      </p:sp>
      <p:sp>
        <p:nvSpPr>
          <p:cNvPr id="4" name="Content Placeholder 3"/>
          <p:cNvSpPr>
            <a:spLocks noGrp="1"/>
          </p:cNvSpPr>
          <p:nvPr>
            <p:ph sz="half" idx="2"/>
          </p:nvPr>
        </p:nvSpPr>
        <p:spPr/>
        <p:txBody>
          <a:bodyPr/>
          <a:lstStyle/>
          <a:p>
            <a:r>
              <a:rPr lang="en-GB" dirty="0"/>
              <a:t>None</a:t>
            </a:r>
          </a:p>
          <a:p>
            <a:endParaRPr lang="en-GB" dirty="0"/>
          </a:p>
          <a:p>
            <a:r>
              <a:rPr lang="en-GB" dirty="0"/>
              <a:t>Some thoughts but </a:t>
            </a:r>
            <a:r>
              <a:rPr lang="en-GB" dirty="0" err="1"/>
              <a:t>resistable</a:t>
            </a:r>
            <a:endParaRPr lang="en-GB" dirty="0"/>
          </a:p>
          <a:p>
            <a:endParaRPr lang="en-GB" dirty="0"/>
          </a:p>
          <a:p>
            <a:r>
              <a:rPr lang="en-GB" dirty="0"/>
              <a:t>Thoughts difficult to resist, command hallucinations, actively trying to leave</a:t>
            </a:r>
          </a:p>
        </p:txBody>
      </p:sp>
      <p:pic>
        <p:nvPicPr>
          <p:cNvPr id="7"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6"/>
            <a:ext cx="4038600" cy="3028950"/>
          </a:xfrm>
        </p:spPr>
      </p:pic>
    </p:spTree>
    <p:extLst>
      <p:ext uri="{BB962C8B-B14F-4D97-AF65-F5344CB8AC3E}">
        <p14:creationId xmlns:p14="http://schemas.microsoft.com/office/powerpoint/2010/main" val="165996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Etiquette</a:t>
            </a:r>
          </a:p>
        </p:txBody>
      </p:sp>
      <p:sp>
        <p:nvSpPr>
          <p:cNvPr id="5" name="Content Placeholder 4"/>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1320800" y="1371600"/>
            <a:ext cx="6489700" cy="4114800"/>
          </a:xfrm>
          <a:prstGeom prst="rect">
            <a:avLst/>
          </a:prstGeom>
        </p:spPr>
      </p:pic>
    </p:spTree>
    <p:extLst>
      <p:ext uri="{BB962C8B-B14F-4D97-AF65-F5344CB8AC3E}">
        <p14:creationId xmlns:p14="http://schemas.microsoft.com/office/powerpoint/2010/main" val="4021288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Objects</a:t>
            </a:r>
          </a:p>
        </p:txBody>
      </p:sp>
      <p:sp>
        <p:nvSpPr>
          <p:cNvPr id="3" name="Content Placeholder 2"/>
          <p:cNvSpPr>
            <a:spLocks noGrp="1"/>
          </p:cNvSpPr>
          <p:nvPr>
            <p:ph sz="half" idx="1"/>
          </p:nvPr>
        </p:nvSpPr>
        <p:spPr/>
        <p:txBody>
          <a:bodyPr/>
          <a:lstStyle/>
          <a:p>
            <a:endParaRPr lang="en-GB" dirty="0"/>
          </a:p>
          <a:p>
            <a:endParaRPr lang="en-GB" dirty="0"/>
          </a:p>
          <a:p>
            <a:r>
              <a:rPr lang="en-GB" dirty="0"/>
              <a:t>Objects with potential for harm to self or others</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16652"/>
            <a:ext cx="4038600" cy="2693058"/>
          </a:xfrm>
        </p:spPr>
      </p:pic>
    </p:spTree>
    <p:extLst>
      <p:ext uri="{BB962C8B-B14F-4D97-AF65-F5344CB8AC3E}">
        <p14:creationId xmlns:p14="http://schemas.microsoft.com/office/powerpoint/2010/main" val="197264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Objects</a:t>
            </a:r>
          </a:p>
        </p:txBody>
      </p:sp>
      <p:sp>
        <p:nvSpPr>
          <p:cNvPr id="3" name="Content Placeholder 2"/>
          <p:cNvSpPr>
            <a:spLocks noGrp="1"/>
          </p:cNvSpPr>
          <p:nvPr>
            <p:ph sz="half" idx="1"/>
          </p:nvPr>
        </p:nvSpPr>
        <p:spPr/>
        <p:txBody>
          <a:bodyPr/>
          <a:lstStyle/>
          <a:p>
            <a:endParaRPr lang="en-GB" dirty="0"/>
          </a:p>
          <a:p>
            <a:endParaRPr lang="en-GB" dirty="0"/>
          </a:p>
          <a:p>
            <a:pPr marL="0" indent="0">
              <a:buNone/>
            </a:pPr>
            <a:endParaRPr lang="en-GB" dirty="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33" y="2516652"/>
            <a:ext cx="4038600" cy="2693058"/>
          </a:xfrm>
          <a:prstGeom prst="rect">
            <a:avLst/>
          </a:prstGeom>
        </p:spPr>
      </p:pic>
      <p:sp>
        <p:nvSpPr>
          <p:cNvPr id="4" name="Content Placeholder 3"/>
          <p:cNvSpPr>
            <a:spLocks noGrp="1"/>
          </p:cNvSpPr>
          <p:nvPr>
            <p:ph sz="half" idx="2"/>
          </p:nvPr>
        </p:nvSpPr>
        <p:spPr/>
        <p:txBody>
          <a:bodyPr/>
          <a:lstStyle/>
          <a:p>
            <a:endParaRPr lang="en-GB" dirty="0"/>
          </a:p>
          <a:p>
            <a:endParaRPr lang="en-GB" dirty="0"/>
          </a:p>
          <a:p>
            <a:endParaRPr lang="en-GB" dirty="0"/>
          </a:p>
          <a:p>
            <a:endParaRPr lang="en-GB" dirty="0"/>
          </a:p>
          <a:p>
            <a:r>
              <a:rPr lang="en-GB" dirty="0"/>
              <a:t>Make a list</a:t>
            </a:r>
          </a:p>
        </p:txBody>
      </p:sp>
    </p:spTree>
    <p:extLst>
      <p:ext uri="{BB962C8B-B14F-4D97-AF65-F5344CB8AC3E}">
        <p14:creationId xmlns:p14="http://schemas.microsoft.com/office/powerpoint/2010/main" val="51025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Objects</a:t>
            </a:r>
          </a:p>
        </p:txBody>
      </p:sp>
      <p:sp>
        <p:nvSpPr>
          <p:cNvPr id="3" name="Content Placeholder 2"/>
          <p:cNvSpPr>
            <a:spLocks noGrp="1"/>
          </p:cNvSpPr>
          <p:nvPr>
            <p:ph sz="half" idx="1"/>
          </p:nvPr>
        </p:nvSpPr>
        <p:spPr/>
        <p:txBody>
          <a:bodyPr/>
          <a:lstStyle/>
          <a:p>
            <a:endParaRPr lang="en-GB" dirty="0"/>
          </a:p>
          <a:p>
            <a:r>
              <a:rPr lang="en-GB" dirty="0"/>
              <a:t>No objects of danger</a:t>
            </a:r>
          </a:p>
          <a:p>
            <a:endParaRPr lang="en-GB" dirty="0"/>
          </a:p>
          <a:p>
            <a:r>
              <a:rPr lang="en-GB" dirty="0"/>
              <a:t>Denial but obstructs search</a:t>
            </a:r>
          </a:p>
          <a:p>
            <a:endParaRPr lang="en-GB" dirty="0"/>
          </a:p>
          <a:p>
            <a:r>
              <a:rPr lang="en-GB" dirty="0"/>
              <a:t>Admission and refusal to give up</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6652"/>
            <a:ext cx="4038600" cy="2693058"/>
          </a:xfrm>
        </p:spPr>
      </p:pic>
    </p:spTree>
    <p:extLst>
      <p:ext uri="{BB962C8B-B14F-4D97-AF65-F5344CB8AC3E}">
        <p14:creationId xmlns:p14="http://schemas.microsoft.com/office/powerpoint/2010/main" val="173381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200" dirty="0">
                <a:solidFill>
                  <a:srgbClr val="2F70C8"/>
                </a:solidFill>
                <a:latin typeface="Arial" panose="020B0604020202020204" pitchFamily="34" charset="0"/>
                <a:cs typeface="Arial" panose="020B0604020202020204" pitchFamily="34" charset="0"/>
              </a:rPr>
              <a:t>Unified assessment</a:t>
            </a:r>
          </a:p>
        </p:txBody>
      </p:sp>
      <p:sp>
        <p:nvSpPr>
          <p:cNvPr id="8" name="TextBox 7"/>
          <p:cNvSpPr txBox="1"/>
          <p:nvPr/>
        </p:nvSpPr>
        <p:spPr>
          <a:xfrm>
            <a:off x="2655653" y="-341491"/>
            <a:ext cx="3049620" cy="7786747"/>
          </a:xfrm>
          <a:prstGeom prst="rect">
            <a:avLst/>
          </a:prstGeom>
          <a:noFill/>
        </p:spPr>
        <p:txBody>
          <a:bodyPr wrap="square" rtlCol="0">
            <a:spAutoFit/>
          </a:bodyPr>
          <a:lstStyle/>
          <a:p>
            <a:r>
              <a:rPr lang="en-GB" sz="50000" b="1" dirty="0"/>
              <a:t>U</a:t>
            </a:r>
          </a:p>
        </p:txBody>
      </p:sp>
      <p:sp>
        <p:nvSpPr>
          <p:cNvPr id="6" name="Content Placeholder 5"/>
          <p:cNvSpPr>
            <a:spLocks noGrp="1"/>
          </p:cNvSpPr>
          <p:nvPr>
            <p:ph sz="quarter" idx="4"/>
          </p:nvPr>
        </p:nvSpPr>
        <p:spPr>
          <a:xfrm>
            <a:off x="5263227" y="1988840"/>
            <a:ext cx="448209" cy="2601946"/>
          </a:xfrm>
          <a:solidFill>
            <a:schemeClr val="tx1"/>
          </a:solidFill>
        </p:spPr>
        <p:txBody>
          <a:bodyPr>
            <a:normAutofit/>
          </a:bodyPr>
          <a:lstStyle/>
          <a:p>
            <a:pPr marL="0" indent="0" algn="ctr">
              <a:buNone/>
            </a:pPr>
            <a:r>
              <a:rPr lang="en-GB" dirty="0">
                <a:solidFill>
                  <a:schemeClr val="bg1"/>
                </a:solidFill>
                <a:latin typeface="Arial" panose="020B0604020202020204" pitchFamily="34" charset="0"/>
                <a:cs typeface="Arial" panose="020B0604020202020204" pitchFamily="34" charset="0"/>
              </a:rPr>
              <a:t>A</a:t>
            </a:r>
          </a:p>
          <a:p>
            <a:pPr marL="0" indent="0" algn="ctr">
              <a:buNone/>
            </a:pPr>
            <a:r>
              <a:rPr lang="en-GB" dirty="0">
                <a:solidFill>
                  <a:schemeClr val="bg1"/>
                </a:solidFill>
                <a:latin typeface="Arial" panose="020B0604020202020204" pitchFamily="34" charset="0"/>
                <a:cs typeface="Arial" panose="020B0604020202020204" pitchFamily="34" charset="0"/>
              </a:rPr>
              <a:t>E</a:t>
            </a:r>
          </a:p>
          <a:p>
            <a:pPr marL="0" indent="0" algn="ctr">
              <a:buNone/>
            </a:pPr>
            <a:r>
              <a:rPr lang="en-GB" dirty="0">
                <a:solidFill>
                  <a:schemeClr val="bg1"/>
                </a:solidFill>
                <a:latin typeface="Arial" panose="020B0604020202020204" pitchFamily="34" charset="0"/>
                <a:cs typeface="Arial" panose="020B0604020202020204" pitchFamily="34" charset="0"/>
              </a:rPr>
              <a:t>I</a:t>
            </a:r>
          </a:p>
          <a:p>
            <a:pPr marL="0" indent="0" algn="ctr">
              <a:buNone/>
            </a:pPr>
            <a:r>
              <a:rPr lang="en-GB" dirty="0">
                <a:solidFill>
                  <a:schemeClr val="bg1"/>
                </a:solidFill>
                <a:latin typeface="Arial" panose="020B0604020202020204" pitchFamily="34" charset="0"/>
                <a:cs typeface="Arial" panose="020B0604020202020204" pitchFamily="34" charset="0"/>
              </a:rPr>
              <a:t>O</a:t>
            </a:r>
          </a:p>
        </p:txBody>
      </p:sp>
      <p:sp>
        <p:nvSpPr>
          <p:cNvPr id="4" name="Content Placeholder 3"/>
          <p:cNvSpPr>
            <a:spLocks noGrp="1"/>
          </p:cNvSpPr>
          <p:nvPr>
            <p:ph sz="half" idx="2"/>
          </p:nvPr>
        </p:nvSpPr>
        <p:spPr>
          <a:xfrm>
            <a:off x="2655653" y="2060848"/>
            <a:ext cx="437745" cy="2601946"/>
          </a:xfrm>
          <a:solidFill>
            <a:schemeClr val="tx1"/>
          </a:solidFill>
        </p:spPr>
        <p:txBody>
          <a:bodyPr>
            <a:normAutofit/>
          </a:bodyPr>
          <a:lstStyle/>
          <a:p>
            <a:pPr marL="0" indent="0">
              <a:buNone/>
            </a:pPr>
            <a:r>
              <a:rPr lang="en-GB" dirty="0">
                <a:solidFill>
                  <a:schemeClr val="bg1"/>
                </a:solidFill>
                <a:latin typeface="Arial" panose="020B0604020202020204" pitchFamily="34" charset="0"/>
                <a:cs typeface="Arial" panose="020B0604020202020204" pitchFamily="34" charset="0"/>
              </a:rPr>
              <a:t>A</a:t>
            </a:r>
          </a:p>
          <a:p>
            <a:pPr marL="0" indent="0">
              <a:buNone/>
            </a:pPr>
            <a:r>
              <a:rPr lang="en-GB" dirty="0">
                <a:solidFill>
                  <a:schemeClr val="bg1"/>
                </a:solidFill>
                <a:latin typeface="Arial" panose="020B0604020202020204" pitchFamily="34" charset="0"/>
                <a:cs typeface="Arial" panose="020B0604020202020204" pitchFamily="34" charset="0"/>
              </a:rPr>
              <a:t>B</a:t>
            </a:r>
          </a:p>
          <a:p>
            <a:pPr marL="0" indent="0">
              <a:buNone/>
            </a:pPr>
            <a:r>
              <a:rPr lang="en-GB" dirty="0">
                <a:solidFill>
                  <a:schemeClr val="bg1"/>
                </a:solidFill>
                <a:latin typeface="Arial" panose="020B0604020202020204" pitchFamily="34" charset="0"/>
                <a:cs typeface="Arial" panose="020B0604020202020204" pitchFamily="34" charset="0"/>
              </a:rPr>
              <a:t>C</a:t>
            </a:r>
          </a:p>
          <a:p>
            <a:pPr marL="0" indent="0">
              <a:buNone/>
            </a:pPr>
            <a:r>
              <a:rPr lang="en-GB" dirty="0">
                <a:solidFill>
                  <a:schemeClr val="bg1"/>
                </a:solidFill>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251591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Immediate Risk Assessment</a:t>
            </a:r>
          </a:p>
        </p:txBody>
      </p:sp>
      <p:sp>
        <p:nvSpPr>
          <p:cNvPr id="3" name="Content Placeholder 2"/>
          <p:cNvSpPr>
            <a:spLocks noGrp="1"/>
          </p:cNvSpPr>
          <p:nvPr>
            <p:ph sz="half" idx="1"/>
          </p:nvPr>
        </p:nvSpPr>
        <p:spPr/>
        <p:txBody>
          <a:bodyPr/>
          <a:lstStyle/>
          <a:p>
            <a:endParaRPr lang="en-GB" dirty="0"/>
          </a:p>
          <a:p>
            <a:r>
              <a:rPr lang="en-GB" dirty="0"/>
              <a:t>Risk of harm to self</a:t>
            </a:r>
          </a:p>
          <a:p>
            <a:endParaRPr lang="en-GB" dirty="0"/>
          </a:p>
          <a:p>
            <a:r>
              <a:rPr lang="en-GB" dirty="0"/>
              <a:t>Risk of harm to others</a:t>
            </a:r>
          </a:p>
          <a:p>
            <a:endParaRPr lang="en-GB" dirty="0"/>
          </a:p>
          <a:p>
            <a:r>
              <a:rPr lang="en-GB" dirty="0"/>
              <a:t>Flight risk</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7337" y="2982119"/>
            <a:ext cx="2600325" cy="1762125"/>
          </a:xfrm>
        </p:spPr>
      </p:pic>
    </p:spTree>
    <p:extLst>
      <p:ext uri="{BB962C8B-B14F-4D97-AF65-F5344CB8AC3E}">
        <p14:creationId xmlns:p14="http://schemas.microsoft.com/office/powerpoint/2010/main" val="2521514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Immediate Treatment</a:t>
            </a:r>
          </a:p>
        </p:txBody>
      </p:sp>
      <p:sp>
        <p:nvSpPr>
          <p:cNvPr id="4" name="Content Placeholder 3"/>
          <p:cNvSpPr>
            <a:spLocks noGrp="1"/>
          </p:cNvSpPr>
          <p:nvPr>
            <p:ph sz="half" idx="2"/>
          </p:nvPr>
        </p:nvSpPr>
        <p:spPr/>
        <p:txBody>
          <a:bodyPr/>
          <a:lstStyle/>
          <a:p>
            <a:pPr marL="457200" lvl="1" indent="0">
              <a:buNone/>
            </a:pPr>
            <a:endParaRPr lang="en-GB" dirty="0"/>
          </a:p>
          <a:p>
            <a:endParaRPr lang="en-GB" dirty="0"/>
          </a:p>
          <a:p>
            <a:endParaRPr lang="en-GB"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337" y="2982118"/>
            <a:ext cx="2600325" cy="1762125"/>
          </a:xfrm>
          <a:prstGeom prst="rect">
            <a:avLst/>
          </a:prstGeom>
        </p:spPr>
      </p:pic>
      <p:sp>
        <p:nvSpPr>
          <p:cNvPr id="3" name="Content Placeholder 2"/>
          <p:cNvSpPr>
            <a:spLocks noGrp="1"/>
          </p:cNvSpPr>
          <p:nvPr>
            <p:ph sz="half" idx="1"/>
          </p:nvPr>
        </p:nvSpPr>
        <p:spPr/>
        <p:txBody>
          <a:bodyPr/>
          <a:lstStyle/>
          <a:p>
            <a:endParaRPr lang="en-GB" dirty="0"/>
          </a:p>
          <a:p>
            <a:endParaRPr lang="en-GB" dirty="0"/>
          </a:p>
          <a:p>
            <a:endParaRPr lang="en-GB" dirty="0"/>
          </a:p>
          <a:p>
            <a:r>
              <a:rPr lang="en-GB" dirty="0"/>
              <a:t>Rapid tranquilisation</a:t>
            </a:r>
          </a:p>
        </p:txBody>
      </p:sp>
    </p:spTree>
    <p:extLst>
      <p:ext uri="{BB962C8B-B14F-4D97-AF65-F5344CB8AC3E}">
        <p14:creationId xmlns:p14="http://schemas.microsoft.com/office/powerpoint/2010/main" val="305904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Immediate Treatment</a:t>
            </a:r>
          </a:p>
        </p:txBody>
      </p:sp>
      <p:pic>
        <p:nvPicPr>
          <p:cNvPr id="6"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6337" y="2982119"/>
            <a:ext cx="2600325" cy="1762125"/>
          </a:xfrm>
        </p:spPr>
      </p:pic>
      <p:sp>
        <p:nvSpPr>
          <p:cNvPr id="4" name="Content Placeholder 3"/>
          <p:cNvSpPr>
            <a:spLocks noGrp="1"/>
          </p:cNvSpPr>
          <p:nvPr>
            <p:ph sz="half" idx="2"/>
          </p:nvPr>
        </p:nvSpPr>
        <p:spPr/>
        <p:txBody>
          <a:bodyPr/>
          <a:lstStyle/>
          <a:p>
            <a:endParaRPr lang="en-GB" dirty="0"/>
          </a:p>
          <a:p>
            <a:endParaRPr lang="en-GB" dirty="0"/>
          </a:p>
          <a:p>
            <a:r>
              <a:rPr lang="en-GB" dirty="0"/>
              <a:t>Containment requirement</a:t>
            </a:r>
          </a:p>
          <a:p>
            <a:pPr lvl="1"/>
            <a:r>
              <a:rPr lang="en-GB" dirty="0"/>
              <a:t>Physical environment</a:t>
            </a:r>
          </a:p>
          <a:p>
            <a:pPr lvl="1"/>
            <a:r>
              <a:rPr lang="en-GB" dirty="0"/>
              <a:t>Staff numbers</a:t>
            </a:r>
          </a:p>
          <a:p>
            <a:pPr lvl="1"/>
            <a:endParaRPr lang="en-GB" dirty="0"/>
          </a:p>
          <a:p>
            <a:endParaRPr lang="en-GB" dirty="0"/>
          </a:p>
          <a:p>
            <a:endParaRPr lang="en-GB" dirty="0"/>
          </a:p>
        </p:txBody>
      </p:sp>
    </p:spTree>
    <p:extLst>
      <p:ext uri="{BB962C8B-B14F-4D97-AF65-F5344CB8AC3E}">
        <p14:creationId xmlns:p14="http://schemas.microsoft.com/office/powerpoint/2010/main" val="849988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example</a:t>
            </a:r>
          </a:p>
        </p:txBody>
      </p:sp>
      <p:pic>
        <p:nvPicPr>
          <p:cNvPr id="4" name="Session1 Video 1-1">
            <a:hlinkClick r:id="" action="ppaction://media"/>
            <a:extLst>
              <a:ext uri="{FF2B5EF4-FFF2-40B4-BE49-F238E27FC236}">
                <a16:creationId xmlns:a16="http://schemas.microsoft.com/office/drawing/2014/main" id="{F333DA7B-966A-4A24-B5A3-A5A7545C57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5858" y="980728"/>
            <a:ext cx="7132284" cy="4011910"/>
          </a:xfrm>
          <a:prstGeom prst="rect">
            <a:avLst/>
          </a:prstGeom>
        </p:spPr>
      </p:pic>
    </p:spTree>
    <p:extLst>
      <p:ext uri="{BB962C8B-B14F-4D97-AF65-F5344CB8AC3E}">
        <p14:creationId xmlns:p14="http://schemas.microsoft.com/office/powerpoint/2010/main" val="325638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example</a:t>
            </a:r>
          </a:p>
        </p:txBody>
      </p:sp>
      <p:pic>
        <p:nvPicPr>
          <p:cNvPr id="4" name="Session1 Video 2-1">
            <a:hlinkClick r:id="" action="ppaction://media"/>
            <a:extLst>
              <a:ext uri="{FF2B5EF4-FFF2-40B4-BE49-F238E27FC236}">
                <a16:creationId xmlns:a16="http://schemas.microsoft.com/office/drawing/2014/main" id="{B0C459A0-DAF1-43ED-8AC5-DED52DEFFE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836" y="980728"/>
            <a:ext cx="7524328" cy="4232435"/>
          </a:xfrm>
          <a:prstGeom prst="rect">
            <a:avLst/>
          </a:prstGeom>
        </p:spPr>
      </p:pic>
    </p:spTree>
    <p:extLst>
      <p:ext uri="{BB962C8B-B14F-4D97-AF65-F5344CB8AC3E}">
        <p14:creationId xmlns:p14="http://schemas.microsoft.com/office/powerpoint/2010/main" val="27511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5680" y="2204864"/>
            <a:ext cx="8453328" cy="2520280"/>
          </a:xfrm>
          <a:prstGeom prst="rect">
            <a:avLst/>
          </a:prstGeom>
        </p:spPr>
      </p:pic>
      <p:sp>
        <p:nvSpPr>
          <p:cNvPr id="2" name="Title 1"/>
          <p:cNvSpPr>
            <a:spLocks noGrp="1"/>
          </p:cNvSpPr>
          <p:nvPr>
            <p:ph type="title"/>
          </p:nvPr>
        </p:nvSpPr>
        <p:spPr/>
        <p:txBody>
          <a:bodyPr/>
          <a:lstStyle/>
          <a:p>
            <a:r>
              <a:rPr lang="en-GB" dirty="0"/>
              <a:t>SECONDARY ASSESSMENT AND EMERGENCY MANAGEMENT</a:t>
            </a:r>
          </a:p>
        </p:txBody>
      </p:sp>
    </p:spTree>
    <p:extLst>
      <p:ext uri="{BB962C8B-B14F-4D97-AF65-F5344CB8AC3E}">
        <p14:creationId xmlns:p14="http://schemas.microsoft.com/office/powerpoint/2010/main" val="3357477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Acute Psychiatric Emergencies (</a:t>
            </a:r>
            <a:r>
              <a:rPr lang="en-US" altLang="en-US" dirty="0" err="1"/>
              <a:t>APEx</a:t>
            </a:r>
            <a:r>
              <a:rPr lang="en-US" altLang="en-US" dirty="0"/>
              <a:t>)</a:t>
            </a:r>
            <a:br>
              <a:rPr lang="en-US" altLang="en-US" dirty="0"/>
            </a:br>
            <a:r>
              <a:rPr lang="en-US" altLang="en-US" dirty="0"/>
              <a:t>Aims</a:t>
            </a:r>
          </a:p>
        </p:txBody>
      </p:sp>
      <p:sp>
        <p:nvSpPr>
          <p:cNvPr id="14340" name="Rectangle 6"/>
          <p:cNvSpPr>
            <a:spLocks noGrp="1" noChangeArrowheads="1"/>
          </p:cNvSpPr>
          <p:nvPr>
            <p:ph idx="1"/>
          </p:nvPr>
        </p:nvSpPr>
        <p:spPr bwMode="auto">
          <a:xfrm>
            <a:off x="179388" y="1484313"/>
            <a:ext cx="8229600" cy="3514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10000"/>
              </a:lnSpc>
              <a:buFontTx/>
              <a:buChar char="•"/>
            </a:pPr>
            <a:r>
              <a:rPr lang="en-US" altLang="en-US" dirty="0"/>
              <a:t>To provide the knowledge necessary for</a:t>
            </a:r>
            <a:br>
              <a:rPr lang="en-US" altLang="en-US" dirty="0"/>
            </a:br>
            <a:r>
              <a:rPr lang="en-US" altLang="en-US" dirty="0"/>
              <a:t>effective assessment and management of patients with acute mental health emergencies</a:t>
            </a:r>
          </a:p>
          <a:p>
            <a:pPr>
              <a:lnSpc>
                <a:spcPct val="110000"/>
              </a:lnSpc>
              <a:buFontTx/>
              <a:buChar char="•"/>
            </a:pPr>
            <a:r>
              <a:rPr lang="en-US" altLang="en-US" dirty="0"/>
              <a:t>To teach the practical, structured approach to the combined emergency medicine and liaison psychiatric assessment and management of patients with acute mental health emergencies</a:t>
            </a:r>
          </a:p>
          <a:p>
            <a:pPr>
              <a:lnSpc>
                <a:spcPct val="110000"/>
              </a:lnSpc>
              <a:buFontTx/>
              <a:buChar char="•"/>
            </a:pPr>
            <a:r>
              <a:rPr lang="en-US" altLang="en-US" dirty="0"/>
              <a:t>To continuously assess the acquisition of these</a:t>
            </a:r>
          </a:p>
        </p:txBody>
      </p:sp>
    </p:spTree>
    <p:extLst>
      <p:ext uri="{BB962C8B-B14F-4D97-AF65-F5344CB8AC3E}">
        <p14:creationId xmlns:p14="http://schemas.microsoft.com/office/powerpoint/2010/main" val="4058669684"/>
      </p:ext>
    </p:extLst>
  </p:cSld>
  <p:clrMapOvr>
    <a:masterClrMapping/>
  </p:clrMapOvr>
  <p:transition spd="med">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Secondary assessment</a:t>
            </a:r>
          </a:p>
        </p:txBody>
      </p:sp>
      <p:sp>
        <p:nvSpPr>
          <p:cNvPr id="3" name="Content Placeholder 2"/>
          <p:cNvSpPr>
            <a:spLocks noGrp="1"/>
          </p:cNvSpPr>
          <p:nvPr>
            <p:ph idx="1"/>
          </p:nvPr>
        </p:nvSpPr>
        <p:spPr/>
        <p:txBody>
          <a:bodyPr/>
          <a:lstStyle/>
          <a:p>
            <a:endParaRPr lang="en-GB" dirty="0"/>
          </a:p>
          <a:p>
            <a:endParaRPr lang="en-GB" dirty="0"/>
          </a:p>
          <a:p>
            <a:endParaRPr lang="en-GB" dirty="0"/>
          </a:p>
          <a:p>
            <a:r>
              <a:rPr lang="en-GB" dirty="0"/>
              <a:t>Engage in dialogue as this contributes to de-escalation</a:t>
            </a:r>
          </a:p>
        </p:txBody>
      </p:sp>
      <p:sp>
        <p:nvSpPr>
          <p:cNvPr id="4" name="TextBox 3"/>
          <p:cNvSpPr txBox="1"/>
          <p:nvPr/>
        </p:nvSpPr>
        <p:spPr>
          <a:xfrm>
            <a:off x="467544" y="4797152"/>
            <a:ext cx="8229600" cy="830997"/>
          </a:xfrm>
          <a:prstGeom prst="rect">
            <a:avLst/>
          </a:prstGeom>
          <a:solidFill>
            <a:srgbClr val="2F70C8"/>
          </a:solidFill>
        </p:spPr>
        <p:txBody>
          <a:bodyPr wrap="square" rtlCol="0">
            <a:spAutoFit/>
          </a:bodyPr>
          <a:lstStyle/>
          <a:p>
            <a:r>
              <a:rPr lang="en-GB" dirty="0">
                <a:solidFill>
                  <a:schemeClr val="bg1"/>
                </a:solidFill>
              </a:rPr>
              <a:t>Always consider whether there is an alternative physical cause for the presentation, especially if first presentation</a:t>
            </a:r>
          </a:p>
        </p:txBody>
      </p:sp>
    </p:spTree>
    <p:extLst>
      <p:ext uri="{BB962C8B-B14F-4D97-AF65-F5344CB8AC3E}">
        <p14:creationId xmlns:p14="http://schemas.microsoft.com/office/powerpoint/2010/main" val="2230192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Focused physical history</a:t>
            </a:r>
          </a:p>
        </p:txBody>
      </p:sp>
      <p:sp>
        <p:nvSpPr>
          <p:cNvPr id="3" name="Content Placeholder 2"/>
          <p:cNvSpPr>
            <a:spLocks noGrp="1"/>
          </p:cNvSpPr>
          <p:nvPr>
            <p:ph idx="1"/>
          </p:nvPr>
        </p:nvSpPr>
        <p:spPr/>
        <p:txBody>
          <a:bodyPr/>
          <a:lstStyle/>
          <a:p>
            <a:r>
              <a:rPr lang="en-GB" b="1" dirty="0">
                <a:solidFill>
                  <a:srgbClr val="FF0000"/>
                </a:solidFill>
              </a:rPr>
              <a:t>P</a:t>
            </a:r>
            <a:r>
              <a:rPr lang="en-GB" dirty="0"/>
              <a:t>roblem</a:t>
            </a:r>
          </a:p>
          <a:p>
            <a:r>
              <a:rPr lang="en-GB" b="1" dirty="0">
                <a:solidFill>
                  <a:srgbClr val="FF0000"/>
                </a:solidFill>
              </a:rPr>
              <a:t>H</a:t>
            </a:r>
            <a:r>
              <a:rPr lang="en-GB" dirty="0"/>
              <a:t>istory of presenting problem</a:t>
            </a:r>
          </a:p>
          <a:p>
            <a:r>
              <a:rPr lang="en-GB" b="1" dirty="0">
                <a:solidFill>
                  <a:srgbClr val="FF0000"/>
                </a:solidFill>
              </a:rPr>
              <a:t>R</a:t>
            </a:r>
            <a:r>
              <a:rPr lang="en-GB" dirty="0"/>
              <a:t>elevant medical history</a:t>
            </a:r>
          </a:p>
          <a:p>
            <a:r>
              <a:rPr lang="en-GB" b="1" dirty="0">
                <a:solidFill>
                  <a:srgbClr val="FF0000"/>
                </a:solidFill>
              </a:rPr>
              <a:t>A</a:t>
            </a:r>
            <a:r>
              <a:rPr lang="en-GB" dirty="0"/>
              <a:t>llergies</a:t>
            </a:r>
          </a:p>
          <a:p>
            <a:r>
              <a:rPr lang="en-GB" b="1" dirty="0">
                <a:solidFill>
                  <a:srgbClr val="FF0000"/>
                </a:solidFill>
              </a:rPr>
              <a:t>S</a:t>
            </a:r>
            <a:r>
              <a:rPr lang="en-GB" dirty="0"/>
              <a:t>ystems review</a:t>
            </a:r>
          </a:p>
          <a:p>
            <a:r>
              <a:rPr lang="en-GB" b="1" dirty="0">
                <a:solidFill>
                  <a:srgbClr val="FF0000"/>
                </a:solidFill>
              </a:rPr>
              <a:t>E</a:t>
            </a:r>
            <a:r>
              <a:rPr lang="en-GB" dirty="0"/>
              <a:t>ssential family and social history</a:t>
            </a:r>
          </a:p>
          <a:p>
            <a:r>
              <a:rPr lang="en-GB" b="1" dirty="0">
                <a:solidFill>
                  <a:srgbClr val="FF0000"/>
                </a:solidFill>
              </a:rPr>
              <a:t>D</a:t>
            </a:r>
            <a:r>
              <a:rPr lang="en-GB" dirty="0"/>
              <a:t>rugs</a:t>
            </a:r>
          </a:p>
        </p:txBody>
      </p:sp>
      <p:sp>
        <p:nvSpPr>
          <p:cNvPr id="4" name="TextBox 3"/>
          <p:cNvSpPr txBox="1"/>
          <p:nvPr/>
        </p:nvSpPr>
        <p:spPr>
          <a:xfrm>
            <a:off x="467544" y="4797152"/>
            <a:ext cx="8229600" cy="830997"/>
          </a:xfrm>
          <a:prstGeom prst="rect">
            <a:avLst/>
          </a:prstGeom>
          <a:solidFill>
            <a:srgbClr val="2F70C8"/>
          </a:solidFill>
        </p:spPr>
        <p:txBody>
          <a:bodyPr wrap="square" rtlCol="0">
            <a:spAutoFit/>
          </a:bodyPr>
          <a:lstStyle/>
          <a:p>
            <a:r>
              <a:rPr lang="en-GB" dirty="0">
                <a:solidFill>
                  <a:schemeClr val="bg1"/>
                </a:solidFill>
              </a:rPr>
              <a:t>Always consider whether there is an alternative physical cause for the presentation, especially if first presentation</a:t>
            </a:r>
          </a:p>
        </p:txBody>
      </p:sp>
    </p:spTree>
    <p:extLst>
      <p:ext uri="{BB962C8B-B14F-4D97-AF65-F5344CB8AC3E}">
        <p14:creationId xmlns:p14="http://schemas.microsoft.com/office/powerpoint/2010/main" val="1168642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Focussed physical examination</a:t>
            </a:r>
          </a:p>
        </p:txBody>
      </p:sp>
      <p:sp>
        <p:nvSpPr>
          <p:cNvPr id="3" name="Content Placeholder 2"/>
          <p:cNvSpPr>
            <a:spLocks noGrp="1"/>
          </p:cNvSpPr>
          <p:nvPr>
            <p:ph idx="1"/>
          </p:nvPr>
        </p:nvSpPr>
        <p:spPr/>
        <p:txBody>
          <a:bodyPr/>
          <a:lstStyle/>
          <a:p>
            <a:endParaRPr lang="en-GB" dirty="0"/>
          </a:p>
          <a:p>
            <a:endParaRPr lang="en-GB" dirty="0"/>
          </a:p>
          <a:p>
            <a:endParaRPr lang="en-GB" dirty="0"/>
          </a:p>
          <a:p>
            <a:r>
              <a:rPr lang="en-GB" dirty="0"/>
              <a:t>As complete an examination as possible</a:t>
            </a:r>
          </a:p>
        </p:txBody>
      </p:sp>
      <p:sp>
        <p:nvSpPr>
          <p:cNvPr id="4" name="TextBox 3"/>
          <p:cNvSpPr txBox="1"/>
          <p:nvPr/>
        </p:nvSpPr>
        <p:spPr>
          <a:xfrm>
            <a:off x="467544" y="4797152"/>
            <a:ext cx="8229600" cy="830997"/>
          </a:xfrm>
          <a:prstGeom prst="rect">
            <a:avLst/>
          </a:prstGeom>
          <a:solidFill>
            <a:srgbClr val="2F70C8"/>
          </a:solidFill>
        </p:spPr>
        <p:txBody>
          <a:bodyPr wrap="square" rtlCol="0">
            <a:spAutoFit/>
          </a:bodyPr>
          <a:lstStyle/>
          <a:p>
            <a:r>
              <a:rPr lang="en-GB" dirty="0">
                <a:solidFill>
                  <a:schemeClr val="bg1"/>
                </a:solidFill>
              </a:rPr>
              <a:t>Always consider whether there is an alternative physical cause for the presentation, especially if first presentation</a:t>
            </a:r>
          </a:p>
        </p:txBody>
      </p:sp>
    </p:spTree>
    <p:extLst>
      <p:ext uri="{BB962C8B-B14F-4D97-AF65-F5344CB8AC3E}">
        <p14:creationId xmlns:p14="http://schemas.microsoft.com/office/powerpoint/2010/main" val="753552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Focussed physical investigation</a:t>
            </a:r>
          </a:p>
        </p:txBody>
      </p:sp>
      <p:sp>
        <p:nvSpPr>
          <p:cNvPr id="3" name="Content Placeholder 2"/>
          <p:cNvSpPr>
            <a:spLocks noGrp="1"/>
          </p:cNvSpPr>
          <p:nvPr>
            <p:ph idx="1"/>
          </p:nvPr>
        </p:nvSpPr>
        <p:spPr/>
        <p:txBody>
          <a:bodyPr/>
          <a:lstStyle/>
          <a:p>
            <a:endParaRPr lang="en-GB" dirty="0"/>
          </a:p>
          <a:p>
            <a:endParaRPr lang="en-GB" dirty="0"/>
          </a:p>
          <a:p>
            <a:endParaRPr lang="en-GB" dirty="0"/>
          </a:p>
          <a:p>
            <a:r>
              <a:rPr lang="en-GB" dirty="0"/>
              <a:t>As indicated by physical history and examination</a:t>
            </a:r>
          </a:p>
        </p:txBody>
      </p:sp>
      <p:sp>
        <p:nvSpPr>
          <p:cNvPr id="4" name="TextBox 3"/>
          <p:cNvSpPr txBox="1"/>
          <p:nvPr/>
        </p:nvSpPr>
        <p:spPr>
          <a:xfrm>
            <a:off x="467544" y="4797152"/>
            <a:ext cx="8229600" cy="830997"/>
          </a:xfrm>
          <a:prstGeom prst="rect">
            <a:avLst/>
          </a:prstGeom>
          <a:solidFill>
            <a:srgbClr val="2F70C8"/>
          </a:solidFill>
        </p:spPr>
        <p:txBody>
          <a:bodyPr wrap="square" rtlCol="0">
            <a:spAutoFit/>
          </a:bodyPr>
          <a:lstStyle/>
          <a:p>
            <a:r>
              <a:rPr lang="en-GB" dirty="0">
                <a:solidFill>
                  <a:schemeClr val="bg1"/>
                </a:solidFill>
              </a:rPr>
              <a:t>Always consider whether there is an alternative physical cause for the presentation, especially if first presentation</a:t>
            </a:r>
          </a:p>
        </p:txBody>
      </p:sp>
    </p:spTree>
    <p:extLst>
      <p:ext uri="{BB962C8B-B14F-4D97-AF65-F5344CB8AC3E}">
        <p14:creationId xmlns:p14="http://schemas.microsoft.com/office/powerpoint/2010/main" val="149001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Focussed psychosocial history</a:t>
            </a:r>
          </a:p>
        </p:txBody>
      </p:sp>
      <p:sp>
        <p:nvSpPr>
          <p:cNvPr id="3" name="Content Placeholder 2"/>
          <p:cNvSpPr>
            <a:spLocks noGrp="1"/>
          </p:cNvSpPr>
          <p:nvPr>
            <p:ph idx="1"/>
          </p:nvPr>
        </p:nvSpPr>
        <p:spPr/>
        <p:txBody>
          <a:bodyPr/>
          <a:lstStyle/>
          <a:p>
            <a:r>
              <a:rPr lang="en-GB" b="1" dirty="0">
                <a:solidFill>
                  <a:srgbClr val="FF0000"/>
                </a:solidFill>
              </a:rPr>
              <a:t>P</a:t>
            </a:r>
            <a:r>
              <a:rPr lang="en-GB" dirty="0"/>
              <a:t>roblem</a:t>
            </a:r>
          </a:p>
          <a:p>
            <a:r>
              <a:rPr lang="en-GB" b="1" dirty="0">
                <a:solidFill>
                  <a:srgbClr val="FF0000"/>
                </a:solidFill>
              </a:rPr>
              <a:t>H</a:t>
            </a:r>
            <a:r>
              <a:rPr lang="en-GB" dirty="0"/>
              <a:t>istory of presenting psychiatric problem</a:t>
            </a:r>
          </a:p>
          <a:p>
            <a:pPr lvl="1"/>
            <a:r>
              <a:rPr lang="en-GB" dirty="0" err="1"/>
              <a:t>Eg</a:t>
            </a:r>
            <a:r>
              <a:rPr lang="en-GB" dirty="0"/>
              <a:t> SLIPA</a:t>
            </a:r>
          </a:p>
          <a:p>
            <a:r>
              <a:rPr lang="en-GB" b="1" dirty="0">
                <a:solidFill>
                  <a:srgbClr val="FF0000"/>
                </a:solidFill>
              </a:rPr>
              <a:t>R</a:t>
            </a:r>
            <a:r>
              <a:rPr lang="en-GB" dirty="0"/>
              <a:t>elevant psychiatric history and forensic history</a:t>
            </a:r>
          </a:p>
          <a:p>
            <a:r>
              <a:rPr lang="en-GB" b="1" dirty="0">
                <a:solidFill>
                  <a:srgbClr val="FF0000"/>
                </a:solidFill>
              </a:rPr>
              <a:t>A</a:t>
            </a:r>
            <a:r>
              <a:rPr lang="en-GB" dirty="0"/>
              <a:t>llergies</a:t>
            </a:r>
          </a:p>
          <a:p>
            <a:r>
              <a:rPr lang="en-GB" b="1" dirty="0">
                <a:solidFill>
                  <a:srgbClr val="FF0000"/>
                </a:solidFill>
              </a:rPr>
              <a:t>S</a:t>
            </a:r>
            <a:r>
              <a:rPr lang="en-GB" dirty="0"/>
              <a:t>ubstance (</a:t>
            </a:r>
            <a:r>
              <a:rPr lang="en-GB" dirty="0" err="1"/>
              <a:t>mis</a:t>
            </a:r>
            <a:r>
              <a:rPr lang="en-GB" dirty="0"/>
              <a:t>)use and </a:t>
            </a:r>
            <a:r>
              <a:rPr lang="en-GB" b="1" dirty="0">
                <a:solidFill>
                  <a:srgbClr val="FF0000"/>
                </a:solidFill>
              </a:rPr>
              <a:t>S</a:t>
            </a:r>
            <a:r>
              <a:rPr lang="en-GB" dirty="0"/>
              <a:t>elf-harm</a:t>
            </a:r>
          </a:p>
          <a:p>
            <a:r>
              <a:rPr lang="en-GB" b="1" dirty="0">
                <a:solidFill>
                  <a:srgbClr val="FF0000"/>
                </a:solidFill>
              </a:rPr>
              <a:t>E</a:t>
            </a:r>
            <a:r>
              <a:rPr lang="en-GB" dirty="0"/>
              <a:t>motional trauma</a:t>
            </a:r>
          </a:p>
          <a:p>
            <a:r>
              <a:rPr lang="en-GB" b="1" dirty="0">
                <a:solidFill>
                  <a:srgbClr val="FF0000"/>
                </a:solidFill>
              </a:rPr>
              <a:t>D</a:t>
            </a:r>
            <a:r>
              <a:rPr lang="en-GB" dirty="0"/>
              <a:t>rugs</a:t>
            </a:r>
          </a:p>
          <a:p>
            <a:endParaRPr lang="en-GB" dirty="0"/>
          </a:p>
          <a:p>
            <a:endParaRPr lang="en-GB" dirty="0"/>
          </a:p>
        </p:txBody>
      </p:sp>
    </p:spTree>
    <p:extLst>
      <p:ext uri="{BB962C8B-B14F-4D97-AF65-F5344CB8AC3E}">
        <p14:creationId xmlns:p14="http://schemas.microsoft.com/office/powerpoint/2010/main" val="3361855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Focussed psychosocial history</a:t>
            </a:r>
          </a:p>
        </p:txBody>
      </p:sp>
      <p:sp>
        <p:nvSpPr>
          <p:cNvPr id="3" name="Content Placeholder 2"/>
          <p:cNvSpPr>
            <a:spLocks noGrp="1"/>
          </p:cNvSpPr>
          <p:nvPr>
            <p:ph idx="1"/>
          </p:nvPr>
        </p:nvSpPr>
        <p:spPr/>
        <p:txBody>
          <a:bodyPr/>
          <a:lstStyle/>
          <a:p>
            <a:r>
              <a:rPr lang="en-GB" b="1" dirty="0">
                <a:solidFill>
                  <a:schemeClr val="bg1">
                    <a:lumMod val="75000"/>
                  </a:schemeClr>
                </a:solidFill>
              </a:rPr>
              <a:t>P</a:t>
            </a:r>
            <a:r>
              <a:rPr lang="en-GB" dirty="0">
                <a:solidFill>
                  <a:schemeClr val="bg1">
                    <a:lumMod val="75000"/>
                  </a:schemeClr>
                </a:solidFill>
              </a:rPr>
              <a:t>roblem</a:t>
            </a:r>
          </a:p>
          <a:p>
            <a:r>
              <a:rPr lang="en-GB" b="1" dirty="0">
                <a:solidFill>
                  <a:srgbClr val="FF0000"/>
                </a:solidFill>
              </a:rPr>
              <a:t>H</a:t>
            </a:r>
            <a:r>
              <a:rPr lang="en-GB" dirty="0"/>
              <a:t>istory of presenting psychiatric problem</a:t>
            </a:r>
          </a:p>
          <a:p>
            <a:pPr lvl="1"/>
            <a:r>
              <a:rPr lang="en-GB" dirty="0" err="1"/>
              <a:t>Eg</a:t>
            </a:r>
            <a:r>
              <a:rPr lang="en-GB" dirty="0"/>
              <a:t> SLIPA</a:t>
            </a:r>
          </a:p>
          <a:p>
            <a:r>
              <a:rPr lang="en-GB" b="1" dirty="0">
                <a:solidFill>
                  <a:srgbClr val="FF0000"/>
                </a:solidFill>
              </a:rPr>
              <a:t>R</a:t>
            </a:r>
            <a:r>
              <a:rPr lang="en-GB" dirty="0"/>
              <a:t>elevant psychiatric history and forensic history</a:t>
            </a:r>
          </a:p>
          <a:p>
            <a:r>
              <a:rPr lang="en-GB" b="1" dirty="0">
                <a:solidFill>
                  <a:schemeClr val="bg1">
                    <a:lumMod val="75000"/>
                  </a:schemeClr>
                </a:solidFill>
              </a:rPr>
              <a:t>A</a:t>
            </a:r>
            <a:r>
              <a:rPr lang="en-GB" dirty="0">
                <a:solidFill>
                  <a:schemeClr val="bg1">
                    <a:lumMod val="75000"/>
                  </a:schemeClr>
                </a:solidFill>
              </a:rPr>
              <a:t>llergies</a:t>
            </a:r>
          </a:p>
          <a:p>
            <a:r>
              <a:rPr lang="en-GB" b="1" dirty="0">
                <a:solidFill>
                  <a:srgbClr val="FF0000"/>
                </a:solidFill>
              </a:rPr>
              <a:t>S</a:t>
            </a:r>
            <a:r>
              <a:rPr lang="en-GB" dirty="0"/>
              <a:t>ubstance (</a:t>
            </a:r>
            <a:r>
              <a:rPr lang="en-GB" dirty="0" err="1"/>
              <a:t>mis</a:t>
            </a:r>
            <a:r>
              <a:rPr lang="en-GB" dirty="0"/>
              <a:t>)use and </a:t>
            </a:r>
            <a:r>
              <a:rPr lang="en-GB" b="1" dirty="0">
                <a:solidFill>
                  <a:srgbClr val="FF0000"/>
                </a:solidFill>
              </a:rPr>
              <a:t>S</a:t>
            </a:r>
            <a:r>
              <a:rPr lang="en-GB" dirty="0"/>
              <a:t>elf-harm</a:t>
            </a:r>
          </a:p>
          <a:p>
            <a:r>
              <a:rPr lang="en-GB" b="1" dirty="0">
                <a:solidFill>
                  <a:srgbClr val="FF0000"/>
                </a:solidFill>
              </a:rPr>
              <a:t>E</a:t>
            </a:r>
            <a:r>
              <a:rPr lang="en-GB" dirty="0"/>
              <a:t>motional trauma</a:t>
            </a:r>
          </a:p>
          <a:p>
            <a:r>
              <a:rPr lang="en-GB" b="1" dirty="0">
                <a:solidFill>
                  <a:schemeClr val="bg1">
                    <a:lumMod val="75000"/>
                  </a:schemeClr>
                </a:solidFill>
              </a:rPr>
              <a:t>D</a:t>
            </a:r>
            <a:r>
              <a:rPr lang="en-GB" dirty="0">
                <a:solidFill>
                  <a:schemeClr val="bg1">
                    <a:lumMod val="75000"/>
                  </a:schemeClr>
                </a:solidFill>
              </a:rPr>
              <a:t>rugs</a:t>
            </a:r>
          </a:p>
          <a:p>
            <a:endParaRPr lang="en-GB" dirty="0"/>
          </a:p>
          <a:p>
            <a:endParaRPr lang="en-GB" dirty="0"/>
          </a:p>
        </p:txBody>
      </p:sp>
    </p:spTree>
    <p:extLst>
      <p:ext uri="{BB962C8B-B14F-4D97-AF65-F5344CB8AC3E}">
        <p14:creationId xmlns:p14="http://schemas.microsoft.com/office/powerpoint/2010/main" val="165462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Focused psychosocial history</a:t>
            </a:r>
          </a:p>
        </p:txBody>
      </p:sp>
      <p:sp>
        <p:nvSpPr>
          <p:cNvPr id="3" name="Content Placeholder 2"/>
          <p:cNvSpPr>
            <a:spLocks noGrp="1"/>
          </p:cNvSpPr>
          <p:nvPr>
            <p:ph idx="1"/>
          </p:nvPr>
        </p:nvSpPr>
        <p:spPr/>
        <p:txBody>
          <a:bodyPr/>
          <a:lstStyle/>
          <a:p>
            <a:r>
              <a:rPr lang="en-GB" dirty="0"/>
              <a:t>Aim to identify or exclude substance misuse as a contributory factor</a:t>
            </a:r>
          </a:p>
          <a:p>
            <a:endParaRPr lang="en-GB" dirty="0"/>
          </a:p>
          <a:p>
            <a:r>
              <a:rPr lang="en-GB" dirty="0"/>
              <a:t>Explore issues of risk further</a:t>
            </a:r>
          </a:p>
          <a:p>
            <a:endParaRPr lang="en-GB" dirty="0"/>
          </a:p>
          <a:p>
            <a:r>
              <a:rPr lang="en-GB" dirty="0"/>
              <a:t>Explore non-organic symptoms that support referral to an acute psychiatric service </a:t>
            </a:r>
          </a:p>
        </p:txBody>
      </p:sp>
      <p:sp>
        <p:nvSpPr>
          <p:cNvPr id="4" name="TextBox 3"/>
          <p:cNvSpPr txBox="1"/>
          <p:nvPr/>
        </p:nvSpPr>
        <p:spPr>
          <a:xfrm>
            <a:off x="467544" y="4797152"/>
            <a:ext cx="8229600" cy="830997"/>
          </a:xfrm>
          <a:prstGeom prst="rect">
            <a:avLst/>
          </a:prstGeom>
          <a:solidFill>
            <a:srgbClr val="2F70C8"/>
          </a:solidFill>
        </p:spPr>
        <p:txBody>
          <a:bodyPr wrap="square" rtlCol="0">
            <a:spAutoFit/>
          </a:bodyPr>
          <a:lstStyle/>
          <a:p>
            <a:r>
              <a:rPr lang="en-GB" dirty="0">
                <a:solidFill>
                  <a:schemeClr val="bg1"/>
                </a:solidFill>
              </a:rPr>
              <a:t>Always consider whether there is an alternative physical cause for the presentation, especially if first presentation</a:t>
            </a:r>
          </a:p>
        </p:txBody>
      </p:sp>
    </p:spTree>
    <p:extLst>
      <p:ext uri="{BB962C8B-B14F-4D97-AF65-F5344CB8AC3E}">
        <p14:creationId xmlns:p14="http://schemas.microsoft.com/office/powerpoint/2010/main" val="2011412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Mental state examination</a:t>
            </a:r>
          </a:p>
        </p:txBody>
      </p:sp>
      <p:sp>
        <p:nvSpPr>
          <p:cNvPr id="3" name="Content Placeholder 2"/>
          <p:cNvSpPr>
            <a:spLocks noGrp="1"/>
          </p:cNvSpPr>
          <p:nvPr>
            <p:ph sz="half" idx="1"/>
          </p:nvPr>
        </p:nvSpPr>
        <p:spPr>
          <a:xfrm>
            <a:off x="434504" y="1196752"/>
            <a:ext cx="5050904" cy="4525963"/>
          </a:xfrm>
        </p:spPr>
        <p:txBody>
          <a:bodyPr/>
          <a:lstStyle/>
          <a:p>
            <a:r>
              <a:rPr lang="en-GB" dirty="0"/>
              <a:t>Appearance and behaviour</a:t>
            </a:r>
          </a:p>
          <a:p>
            <a:r>
              <a:rPr lang="en-GB" dirty="0"/>
              <a:t>Speech</a:t>
            </a:r>
          </a:p>
          <a:p>
            <a:r>
              <a:rPr lang="en-GB" dirty="0"/>
              <a:t>Mood</a:t>
            </a:r>
          </a:p>
          <a:p>
            <a:r>
              <a:rPr lang="en-GB" dirty="0"/>
              <a:t>Thoughts:</a:t>
            </a:r>
          </a:p>
          <a:p>
            <a:pPr lvl="1"/>
            <a:r>
              <a:rPr lang="en-GB" dirty="0"/>
              <a:t>Disorders of thought form</a:t>
            </a:r>
          </a:p>
          <a:p>
            <a:pPr lvl="1"/>
            <a:r>
              <a:rPr lang="en-GB" dirty="0"/>
              <a:t>Disorders of thought content</a:t>
            </a:r>
          </a:p>
          <a:p>
            <a:r>
              <a:rPr lang="en-GB" dirty="0"/>
              <a:t>Perceptions</a:t>
            </a:r>
          </a:p>
          <a:p>
            <a:r>
              <a:rPr lang="en-GB" dirty="0"/>
              <a:t>Cognition</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12158" y="3284984"/>
            <a:ext cx="2174642" cy="1449386"/>
          </a:xfrm>
        </p:spPr>
      </p:pic>
    </p:spTree>
    <p:extLst>
      <p:ext uri="{BB962C8B-B14F-4D97-AF65-F5344CB8AC3E}">
        <p14:creationId xmlns:p14="http://schemas.microsoft.com/office/powerpoint/2010/main" val="2956515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EMERGENCY TREATMENT</a:t>
            </a:r>
          </a:p>
        </p:txBody>
      </p:sp>
      <p:sp>
        <p:nvSpPr>
          <p:cNvPr id="3" name="Text Placeholder 2"/>
          <p:cNvSpPr>
            <a:spLocks noGrp="1"/>
          </p:cNvSpPr>
          <p:nvPr>
            <p:ph type="body" idx="1"/>
          </p:nvPr>
        </p:nvSpPr>
        <p:spPr/>
        <p:txBody>
          <a:bodyPr/>
          <a:lstStyle/>
          <a:p>
            <a:r>
              <a:rPr lang="en-GB" dirty="0"/>
              <a:t>Secondary assessment</a:t>
            </a:r>
          </a:p>
        </p:txBody>
      </p:sp>
    </p:spTree>
    <p:extLst>
      <p:ext uri="{BB962C8B-B14F-4D97-AF65-F5344CB8AC3E}">
        <p14:creationId xmlns:p14="http://schemas.microsoft.com/office/powerpoint/2010/main" val="4262232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9552" y="548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2" name="Object 11"/>
          <p:cNvGraphicFramePr>
            <a:graphicFrameLocks noChangeAspect="1"/>
          </p:cNvGraphicFramePr>
          <p:nvPr>
            <p:extLst>
              <p:ext uri="{D42A27DB-BD31-4B8C-83A1-F6EECF244321}">
                <p14:modId xmlns:p14="http://schemas.microsoft.com/office/powerpoint/2010/main" val="3987061377"/>
              </p:ext>
            </p:extLst>
          </p:nvPr>
        </p:nvGraphicFramePr>
        <p:xfrm>
          <a:off x="234996" y="1515417"/>
          <a:ext cx="8674008" cy="3672408"/>
        </p:xfrm>
        <a:graphic>
          <a:graphicData uri="http://schemas.openxmlformats.org/presentationml/2006/ole">
            <mc:AlternateContent xmlns:mc="http://schemas.openxmlformats.org/markup-compatibility/2006">
              <mc:Choice xmlns:v="urn:schemas-microsoft-com:vml" Requires="v">
                <p:oleObj spid="_x0000_s1033" r:id="rId4" imgW="6829491" imgH="8048653" progId="Visio.Drawing.15">
                  <p:embed/>
                </p:oleObj>
              </mc:Choice>
              <mc:Fallback>
                <p:oleObj r:id="rId4" imgW="6829491" imgH="8048653" progId="Visio.Drawing.15">
                  <p:embed/>
                  <p:pic>
                    <p:nvPicPr>
                      <p:cNvPr id="12" name="Object 11"/>
                      <p:cNvPicPr>
                        <a:picLocks noChangeAspect="1" noChangeArrowheads="1"/>
                      </p:cNvPicPr>
                      <p:nvPr/>
                    </p:nvPicPr>
                    <p:blipFill>
                      <a:blip r:embed="rId5">
                        <a:extLst>
                          <a:ext uri="{28A0092B-C50C-407E-A947-70E740481C1C}">
                            <a14:useLocalDpi xmlns:a14="http://schemas.microsoft.com/office/drawing/2010/main" val="0"/>
                          </a:ext>
                        </a:extLst>
                      </a:blip>
                      <a:srcRect t="64075"/>
                      <a:stretch>
                        <a:fillRect/>
                      </a:stretch>
                    </p:blipFill>
                    <p:spPr bwMode="auto">
                      <a:xfrm>
                        <a:off x="234996" y="1515417"/>
                        <a:ext cx="8674008" cy="3672408"/>
                      </a:xfrm>
                      <a:prstGeom prst="rect">
                        <a:avLst/>
                      </a:prstGeom>
                      <a:noFill/>
                    </p:spPr>
                  </p:pic>
                </p:oleObj>
              </mc:Fallback>
            </mc:AlternateContent>
          </a:graphicData>
        </a:graphic>
      </p:graphicFrame>
      <p:sp>
        <p:nvSpPr>
          <p:cNvPr id="2" name="Title 1"/>
          <p:cNvSpPr>
            <a:spLocks noGrp="1"/>
          </p:cNvSpPr>
          <p:nvPr>
            <p:ph type="title"/>
          </p:nvPr>
        </p:nvSpPr>
        <p:spPr/>
        <p:txBody>
          <a:bodyPr/>
          <a:lstStyle/>
          <a:p>
            <a:r>
              <a:rPr lang="en-GB" dirty="0"/>
              <a:t>EMERGENCY TREATMENT</a:t>
            </a:r>
          </a:p>
        </p:txBody>
      </p:sp>
    </p:spTree>
    <p:extLst>
      <p:ext uri="{BB962C8B-B14F-4D97-AF65-F5344CB8AC3E}">
        <p14:creationId xmlns:p14="http://schemas.microsoft.com/office/powerpoint/2010/main" val="339314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250825" y="404813"/>
            <a:ext cx="82296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Acute Psychiatric Emergencies (</a:t>
            </a:r>
            <a:r>
              <a:rPr lang="en-US" altLang="en-US" dirty="0" err="1"/>
              <a:t>APEx</a:t>
            </a:r>
            <a:r>
              <a:rPr lang="en-US" altLang="en-US" dirty="0"/>
              <a:t>)</a:t>
            </a:r>
            <a:br>
              <a:rPr lang="en-US" altLang="en-US" dirty="0"/>
            </a:br>
            <a:r>
              <a:rPr lang="en-GB" altLang="en-US" dirty="0"/>
              <a:t>Content</a:t>
            </a:r>
          </a:p>
        </p:txBody>
      </p:sp>
      <p:graphicFrame>
        <p:nvGraphicFramePr>
          <p:cNvPr id="26717" name="Group 93"/>
          <p:cNvGraphicFramePr>
            <a:graphicFrameLocks noGrp="1"/>
          </p:cNvGraphicFramePr>
          <p:nvPr>
            <p:ph idx="1"/>
            <p:extLst>
              <p:ext uri="{D42A27DB-BD31-4B8C-83A1-F6EECF244321}">
                <p14:modId xmlns:p14="http://schemas.microsoft.com/office/powerpoint/2010/main" val="1739005268"/>
              </p:ext>
            </p:extLst>
          </p:nvPr>
        </p:nvGraphicFramePr>
        <p:xfrm>
          <a:off x="323850" y="1700213"/>
          <a:ext cx="8280400" cy="3614834"/>
        </p:xfrm>
        <a:graphic>
          <a:graphicData uri="http://schemas.openxmlformats.org/drawingml/2006/table">
            <a:tbl>
              <a:tblPr/>
              <a:tblGrid>
                <a:gridCol w="2281094">
                  <a:extLst>
                    <a:ext uri="{9D8B030D-6E8A-4147-A177-3AD203B41FA5}">
                      <a16:colId xmlns:a16="http://schemas.microsoft.com/office/drawing/2014/main" val="20000"/>
                    </a:ext>
                  </a:extLst>
                </a:gridCol>
                <a:gridCol w="5999306">
                  <a:extLst>
                    <a:ext uri="{9D8B030D-6E8A-4147-A177-3AD203B41FA5}">
                      <a16:colId xmlns:a16="http://schemas.microsoft.com/office/drawing/2014/main" val="20001"/>
                    </a:ext>
                  </a:extLst>
                </a:gridCol>
              </a:tblGrid>
              <a:tr h="518154">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Theory</a:t>
                      </a:r>
                    </a:p>
                  </a:txBody>
                  <a:tcPr marL="99747" marR="99747" marT="45701" marB="45701"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Manual and e-modules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99747" marR="99747" marT="45701" marB="4570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18154">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Practical</a:t>
                      </a:r>
                    </a:p>
                  </a:txBody>
                  <a:tcPr marL="99747" marR="99747" marT="45701" marB="45701"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Remotely enhanced day workshops</a:t>
                      </a:r>
                    </a:p>
                  </a:txBody>
                  <a:tcPr marL="99747" marR="99747" marT="45701" marB="4570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18154">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99747" marR="99747" marT="45701" marB="45701"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Face-to-face simulations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99747" marR="99747" marT="45701" marB="4570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18154">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Assessment</a:t>
                      </a:r>
                    </a:p>
                  </a:txBody>
                  <a:tcPr marL="99747" marR="99747" marT="45701" marB="45701"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Pre-course: e-modules</a:t>
                      </a:r>
                    </a:p>
                  </a:txBody>
                  <a:tcPr marL="99747" marR="99747" marT="45701" marB="4570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18154">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altLang="en-US" sz="28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99747" marR="99747" marT="45701" marB="45701"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Times" charset="0"/>
                          <a:ea typeface="MS PGothic" pitchFamily="34" charset="-128"/>
                        </a:defRPr>
                      </a:lvl1pPr>
                      <a:lvl2pPr marL="742950" indent="-285750" algn="l" eaLnBrk="0" hangingPunct="0">
                        <a:spcBef>
                          <a:spcPct val="20000"/>
                        </a:spcBef>
                        <a:defRPr sz="2400">
                          <a:solidFill>
                            <a:schemeClr val="tx1"/>
                          </a:solidFill>
                          <a:latin typeface="Times" charset="0"/>
                          <a:ea typeface="MS PGothic" pitchFamily="34" charset="-128"/>
                        </a:defRPr>
                      </a:lvl2pPr>
                      <a:lvl3pPr marL="1143000" indent="-228600" algn="l" eaLnBrk="0" hangingPunct="0">
                        <a:spcBef>
                          <a:spcPct val="20000"/>
                        </a:spcBef>
                        <a:defRPr sz="2000">
                          <a:solidFill>
                            <a:schemeClr val="tx1"/>
                          </a:solidFill>
                          <a:latin typeface="Times" charset="0"/>
                          <a:ea typeface="MS PGothic" pitchFamily="34" charset="-128"/>
                        </a:defRPr>
                      </a:lvl3pPr>
                      <a:lvl4pPr marL="1600200" indent="-228600" algn="l" eaLnBrk="0" hangingPunct="0">
                        <a:spcBef>
                          <a:spcPct val="20000"/>
                        </a:spcBef>
                        <a:defRPr>
                          <a:solidFill>
                            <a:schemeClr val="tx1"/>
                          </a:solidFill>
                          <a:latin typeface="Times" charset="0"/>
                          <a:ea typeface="MS PGothic" pitchFamily="34" charset="-128"/>
                        </a:defRPr>
                      </a:lvl4pPr>
                      <a:lvl5pPr marL="2057400" indent="-228600" algn="l" eaLnBrk="0" hangingPunct="0">
                        <a:spcBef>
                          <a:spcPct val="20000"/>
                        </a:spcBef>
                        <a:defRPr>
                          <a:solidFill>
                            <a:schemeClr val="tx1"/>
                          </a:solidFill>
                          <a:latin typeface="Times" charset="0"/>
                          <a:ea typeface="MS PGothic" pitchFamily="34" charset="-128"/>
                        </a:defRPr>
                      </a:lvl5pPr>
                      <a:lvl6pPr marL="2514600" indent="-228600" eaLnBrk="0" fontAlgn="base" hangingPunct="0">
                        <a:spcBef>
                          <a:spcPct val="20000"/>
                        </a:spcBef>
                        <a:spcAft>
                          <a:spcPct val="0"/>
                        </a:spcAft>
                        <a:defRPr>
                          <a:solidFill>
                            <a:schemeClr val="tx1"/>
                          </a:solidFill>
                          <a:latin typeface="Times" charset="0"/>
                          <a:ea typeface="MS PGothic" pitchFamily="34" charset="-128"/>
                        </a:defRPr>
                      </a:lvl6pPr>
                      <a:lvl7pPr marL="2971800" indent="-228600" eaLnBrk="0" fontAlgn="base" hangingPunct="0">
                        <a:spcBef>
                          <a:spcPct val="20000"/>
                        </a:spcBef>
                        <a:spcAft>
                          <a:spcPct val="0"/>
                        </a:spcAft>
                        <a:defRPr>
                          <a:solidFill>
                            <a:schemeClr val="tx1"/>
                          </a:solidFill>
                          <a:latin typeface="Times" charset="0"/>
                          <a:ea typeface="MS PGothic" pitchFamily="34" charset="-128"/>
                        </a:defRPr>
                      </a:lvl7pPr>
                      <a:lvl8pPr marL="3429000" indent="-228600" eaLnBrk="0" fontAlgn="base" hangingPunct="0">
                        <a:spcBef>
                          <a:spcPct val="20000"/>
                        </a:spcBef>
                        <a:spcAft>
                          <a:spcPct val="0"/>
                        </a:spcAft>
                        <a:defRPr>
                          <a:solidFill>
                            <a:schemeClr val="tx1"/>
                          </a:solidFill>
                          <a:latin typeface="Times" charset="0"/>
                          <a:ea typeface="MS PGothic" pitchFamily="34" charset="-128"/>
                        </a:defRPr>
                      </a:lvl8pPr>
                      <a:lvl9pPr marL="3886200" indent="-228600" eaLnBrk="0" fontAlgn="base" hangingPunct="0">
                        <a:spcBef>
                          <a:spcPct val="20000"/>
                        </a:spcBef>
                        <a:spcAft>
                          <a:spcPct val="0"/>
                        </a:spcAft>
                        <a:defRPr>
                          <a:solidFill>
                            <a:schemeClr val="tx1"/>
                          </a:solidFill>
                          <a:latin typeface="Times"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altLang="en-US" sz="28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In course: continuous </a:t>
                      </a:r>
                    </a:p>
                  </a:txBody>
                  <a:tcPr marL="99747" marR="99747" marT="45701" marB="4570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26238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2400">
                <a:solidFill>
                  <a:schemeClr val="tx1"/>
                </a:solidFill>
                <a:latin typeface="Tahoma" panose="020B0604030504040204" pitchFamily="34" charset="0"/>
              </a:defRPr>
            </a:lvl1pPr>
            <a:lvl2pPr marL="742950" indent="-285750" algn="ctr" eaLnBrk="0" hangingPunct="0">
              <a:defRPr sz="2400">
                <a:solidFill>
                  <a:schemeClr val="tx1"/>
                </a:solidFill>
                <a:latin typeface="Tahoma" panose="020B0604030504040204" pitchFamily="34" charset="0"/>
              </a:defRPr>
            </a:lvl2pPr>
            <a:lvl3pPr marL="1143000" indent="-228600" algn="ctr" eaLnBrk="0" hangingPunct="0">
              <a:defRPr sz="2400">
                <a:solidFill>
                  <a:schemeClr val="tx1"/>
                </a:solidFill>
                <a:latin typeface="Tahoma" panose="020B0604030504040204" pitchFamily="34" charset="0"/>
              </a:defRPr>
            </a:lvl3pPr>
            <a:lvl4pPr marL="1600200" indent="-228600" algn="ctr" eaLnBrk="0" hangingPunct="0">
              <a:defRPr sz="2400">
                <a:solidFill>
                  <a:schemeClr val="tx1"/>
                </a:solidFill>
                <a:latin typeface="Tahoma" panose="020B0604030504040204" pitchFamily="34" charset="0"/>
              </a:defRPr>
            </a:lvl4pPr>
            <a:lvl5pPr marL="2057400" indent="-228600" algn="ctr" eaLnBrk="0" hangingPunct="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GB" altLang="en-US">
              <a:latin typeface="Arial" panose="020B0604020202020204" pitchFamily="34" charset="0"/>
            </a:endParaRPr>
          </a:p>
        </p:txBody>
      </p:sp>
      <p:sp>
        <p:nvSpPr>
          <p:cNvPr id="14339" name="Rectangle 2"/>
          <p:cNvSpPr>
            <a:spLocks noGrp="1" noChangeArrowheads="1"/>
          </p:cNvSpPr>
          <p:nvPr>
            <p:ph type="ctrTitle" sz="quarter"/>
          </p:nvPr>
        </p:nvSpPr>
        <p:spPr bwMode="auto">
          <a:xfrm>
            <a:off x="755650" y="1730375"/>
            <a:ext cx="7418388" cy="977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r>
              <a:rPr lang="en-US" altLang="en-US">
                <a:ea typeface="ＭＳ Ｐゴシック" panose="020B0600070205080204" pitchFamily="34" charset="-128"/>
              </a:rPr>
              <a:t>Acute Psychiatric Emergencies </a:t>
            </a:r>
            <a:br>
              <a:rPr lang="en-US" altLang="en-US">
                <a:ea typeface="ＭＳ Ｐゴシック" panose="020B0600070205080204" pitchFamily="34" charset="-128"/>
              </a:rPr>
            </a:br>
            <a:r>
              <a:rPr lang="en-US" altLang="en-US">
                <a:ea typeface="ＭＳ Ｐゴシック" panose="020B0600070205080204" pitchFamily="34" charset="-128"/>
              </a:rPr>
              <a:t>(APEx)</a:t>
            </a:r>
          </a:p>
        </p:txBody>
      </p:sp>
      <p:sp>
        <p:nvSpPr>
          <p:cNvPr id="14340" name="Rectangle 3"/>
          <p:cNvSpPr>
            <a:spLocks noGrp="1" noChangeArrowheads="1"/>
          </p:cNvSpPr>
          <p:nvPr>
            <p:ph type="subTitle" sz="quarter" idx="4294967295"/>
          </p:nvPr>
        </p:nvSpPr>
        <p:spPr bwMode="auto">
          <a:xfrm>
            <a:off x="790575" y="3167063"/>
            <a:ext cx="5221288" cy="766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nSpc>
                <a:spcPct val="90000"/>
              </a:lnSpc>
              <a:spcBef>
                <a:spcPct val="0"/>
              </a:spcBef>
              <a:buFontTx/>
              <a:buNone/>
            </a:pP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Securing safety</a:t>
            </a:r>
          </a:p>
        </p:txBody>
      </p:sp>
    </p:spTree>
    <p:extLst>
      <p:ext uri="{BB962C8B-B14F-4D97-AF65-F5344CB8AC3E}">
        <p14:creationId xmlns:p14="http://schemas.microsoft.com/office/powerpoint/2010/main" val="1271460678"/>
      </p:ext>
    </p:extLst>
  </p:cSld>
  <p:clrMapOvr>
    <a:masterClrMapping/>
  </p:clrMapOvr>
  <p:transition spd="med">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bwMode="auto">
          <a:xfrm>
            <a:off x="468313" y="333375"/>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a:ea typeface="ＭＳ Ｐゴシック" panose="020B0600070205080204" pitchFamily="34" charset="-128"/>
              </a:rPr>
              <a:t>Learning outcomes</a:t>
            </a:r>
          </a:p>
        </p:txBody>
      </p:sp>
      <p:sp>
        <p:nvSpPr>
          <p:cNvPr id="5" name="Content Placeholder 4"/>
          <p:cNvSpPr>
            <a:spLocks noGrp="1"/>
          </p:cNvSpPr>
          <p:nvPr>
            <p:ph idx="1"/>
          </p:nvPr>
        </p:nvSpPr>
        <p:spPr>
          <a:xfrm>
            <a:off x="468313" y="1038225"/>
            <a:ext cx="8229600" cy="4032250"/>
          </a:xfrm>
        </p:spPr>
        <p:txBody>
          <a:bodyPr/>
          <a:lstStyle/>
          <a:p>
            <a:pPr marL="0" indent="0">
              <a:buFont typeface="Arial"/>
              <a:buNone/>
              <a:defRPr/>
            </a:pPr>
            <a:r>
              <a:rPr lang="en-GB" dirty="0"/>
              <a:t>By the end of this session you will have consolidated your understanding of the approach to securing safety for:</a:t>
            </a:r>
          </a:p>
          <a:p>
            <a:pPr>
              <a:defRPr/>
            </a:pPr>
            <a:r>
              <a:rPr lang="en-GB" dirty="0"/>
              <a:t>Staff</a:t>
            </a:r>
          </a:p>
          <a:p>
            <a:pPr>
              <a:defRPr/>
            </a:pPr>
            <a:r>
              <a:rPr lang="en-GB" dirty="0"/>
              <a:t>Patients</a:t>
            </a:r>
          </a:p>
          <a:p>
            <a:pPr>
              <a:defRPr/>
            </a:pPr>
            <a:r>
              <a:rPr lang="en-GB" dirty="0"/>
              <a:t>Others in the department</a:t>
            </a:r>
          </a:p>
          <a:p>
            <a:pPr>
              <a:defRPr/>
            </a:pPr>
            <a:r>
              <a:rPr lang="en-GB" dirty="0"/>
              <a:t>The wider community</a:t>
            </a:r>
          </a:p>
        </p:txBody>
      </p:sp>
    </p:spTree>
    <p:extLst>
      <p:ext uri="{BB962C8B-B14F-4D97-AF65-F5344CB8AC3E}">
        <p14:creationId xmlns:p14="http://schemas.microsoft.com/office/powerpoint/2010/main" val="370893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Overdose and self harm</a:t>
            </a:r>
          </a:p>
        </p:txBody>
      </p:sp>
    </p:spTree>
    <p:extLst>
      <p:ext uri="{BB962C8B-B14F-4D97-AF65-F5344CB8AC3E}">
        <p14:creationId xmlns:p14="http://schemas.microsoft.com/office/powerpoint/2010/main" val="113259446"/>
      </p:ext>
    </p:extLst>
  </p:cSld>
  <p:clrMapOvr>
    <a:masterClrMapping/>
  </p:clrMapOvr>
  <p:transition spd="med">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outcomes</a:t>
            </a:r>
          </a:p>
        </p:txBody>
      </p:sp>
      <p:sp>
        <p:nvSpPr>
          <p:cNvPr id="5" name="Content Placeholder 4"/>
          <p:cNvSpPr>
            <a:spLocks noGrp="1"/>
          </p:cNvSpPr>
          <p:nvPr>
            <p:ph idx="1"/>
          </p:nvPr>
        </p:nvSpPr>
        <p:spPr/>
        <p:txBody>
          <a:bodyPr/>
          <a:lstStyle/>
          <a:p>
            <a:pPr marL="0" indent="0">
              <a:buNone/>
            </a:pPr>
            <a:r>
              <a:rPr lang="en-GB" dirty="0"/>
              <a:t>By the end of this session you will have consolidated your understanding of:</a:t>
            </a:r>
          </a:p>
          <a:p>
            <a:r>
              <a:rPr lang="en-GB" dirty="0"/>
              <a:t>How to apply the structured approach to patients who have self harmed</a:t>
            </a:r>
          </a:p>
          <a:p>
            <a:r>
              <a:rPr lang="en-GB" dirty="0"/>
              <a:t>How mental health and physical health assessments for self harm can be integrated</a:t>
            </a:r>
          </a:p>
          <a:p>
            <a:endParaRPr lang="en-GB" dirty="0"/>
          </a:p>
        </p:txBody>
      </p:sp>
    </p:spTree>
    <p:extLst>
      <p:ext uri="{BB962C8B-B14F-4D97-AF65-F5344CB8AC3E}">
        <p14:creationId xmlns:p14="http://schemas.microsoft.com/office/powerpoint/2010/main" val="3513311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Michal</a:t>
            </a:r>
          </a:p>
        </p:txBody>
      </p:sp>
      <p:pic>
        <p:nvPicPr>
          <p:cNvPr id="5" name="Picture 4"/>
          <p:cNvPicPr>
            <a:picLocks noChangeAspect="1"/>
          </p:cNvPicPr>
          <p:nvPr/>
        </p:nvPicPr>
        <p:blipFill>
          <a:blip r:embed="rId4"/>
          <a:stretch>
            <a:fillRect/>
          </a:stretch>
        </p:blipFill>
        <p:spPr>
          <a:xfrm>
            <a:off x="724988" y="1830214"/>
            <a:ext cx="1614764" cy="1886818"/>
          </a:xfrm>
          <a:prstGeom prst="rect">
            <a:avLst/>
          </a:prstGeom>
        </p:spPr>
      </p:pic>
      <p:sp>
        <p:nvSpPr>
          <p:cNvPr id="8" name="TextBox 7"/>
          <p:cNvSpPr txBox="1"/>
          <p:nvPr/>
        </p:nvSpPr>
        <p:spPr>
          <a:xfrm>
            <a:off x="724988" y="3953291"/>
            <a:ext cx="7961812" cy="830997"/>
          </a:xfrm>
          <a:prstGeom prst="rect">
            <a:avLst/>
          </a:prstGeom>
          <a:solidFill>
            <a:srgbClr val="2F70C8"/>
          </a:solidFill>
        </p:spPr>
        <p:txBody>
          <a:bodyPr wrap="square" rtlCol="0">
            <a:spAutoFit/>
          </a:bodyPr>
          <a:lstStyle/>
          <a:p>
            <a:r>
              <a:rPr lang="en-GB" dirty="0">
                <a:solidFill>
                  <a:schemeClr val="bg1"/>
                </a:solidFill>
              </a:rPr>
              <a:t>In groups of three – read more about Michal’s case and complete the primary assessment </a:t>
            </a:r>
            <a:r>
              <a:rPr lang="en-GB" dirty="0" err="1">
                <a:solidFill>
                  <a:schemeClr val="bg1"/>
                </a:solidFill>
              </a:rPr>
              <a:t>proforma</a:t>
            </a:r>
            <a:r>
              <a:rPr lang="en-GB" dirty="0">
                <a:solidFill>
                  <a:schemeClr val="bg1"/>
                </a:solidFill>
              </a:rPr>
              <a:t> </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520" t="15065" r="5666" b="15065"/>
          <a:stretch/>
        </p:blipFill>
        <p:spPr>
          <a:xfrm>
            <a:off x="3143402" y="5020547"/>
            <a:ext cx="3384376" cy="1051457"/>
          </a:xfrm>
          <a:prstGeom prst="rect">
            <a:avLst/>
          </a:prstGeom>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4"/>
          <p:cNvSpPr>
            <a:spLocks noChangeArrowheads="1"/>
          </p:cNvSpPr>
          <p:nvPr/>
        </p:nvSpPr>
        <p:spPr bwMode="auto">
          <a:xfrm>
            <a:off x="4578161" y="415750"/>
            <a:ext cx="72233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1" name="Object 10"/>
          <p:cNvGraphicFramePr>
            <a:graphicFrameLocks noChangeAspect="1"/>
          </p:cNvGraphicFramePr>
          <p:nvPr/>
        </p:nvGraphicFramePr>
        <p:xfrm>
          <a:off x="3923928" y="415752"/>
          <a:ext cx="4762872" cy="2234712"/>
        </p:xfrm>
        <a:graphic>
          <a:graphicData uri="http://schemas.openxmlformats.org/presentationml/2006/ole">
            <mc:AlternateContent xmlns:mc="http://schemas.openxmlformats.org/markup-compatibility/2006">
              <mc:Choice xmlns:v="urn:schemas-microsoft-com:vml" Requires="v">
                <p:oleObj spid="_x0000_s2058" r:id="rId6" imgW="6829491" imgH="8048653" progId="Visio.Drawing.15">
                  <p:embed/>
                </p:oleObj>
              </mc:Choice>
              <mc:Fallback>
                <p:oleObj r:id="rId6" imgW="6829491" imgH="8048653" progId="Visio.Drawing.15">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b="60187"/>
                      <a:stretch>
                        <a:fillRect/>
                      </a:stretch>
                    </p:blipFill>
                    <p:spPr bwMode="auto">
                      <a:xfrm>
                        <a:off x="3923928" y="415752"/>
                        <a:ext cx="4762872" cy="2234712"/>
                      </a:xfrm>
                      <a:prstGeom prst="rect">
                        <a:avLst/>
                      </a:prstGeom>
                      <a:noFill/>
                    </p:spPr>
                  </p:pic>
                </p:oleObj>
              </mc:Fallback>
            </mc:AlternateContent>
          </a:graphicData>
        </a:graphic>
      </p:graphicFrame>
    </p:spTree>
    <p:extLst>
      <p:ext uri="{BB962C8B-B14F-4D97-AF65-F5344CB8AC3E}">
        <p14:creationId xmlns:p14="http://schemas.microsoft.com/office/powerpoint/2010/main" val="11268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222" t="28344" r="18454" b="14563"/>
          <a:stretch/>
        </p:blipFill>
        <p:spPr>
          <a:xfrm>
            <a:off x="611560" y="836712"/>
            <a:ext cx="7848872" cy="4176464"/>
          </a:xfrm>
          <a:prstGeom prst="rect">
            <a:avLst/>
          </a:prstGeom>
        </p:spPr>
      </p:pic>
    </p:spTree>
    <p:extLst>
      <p:ext uri="{BB962C8B-B14F-4D97-AF65-F5344CB8AC3E}">
        <p14:creationId xmlns:p14="http://schemas.microsoft.com/office/powerpoint/2010/main" val="4138793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046413" y="4518025"/>
            <a:ext cx="5486400" cy="566738"/>
          </a:xfrm>
          <a:noFill/>
          <a:ln>
            <a:miter lim="800000"/>
            <a:headEnd/>
            <a:tailEnd/>
          </a:ln>
        </p:spPr>
        <p:txBody>
          <a:bodyPr wrap="square" lIns="91440" tIns="45720" rIns="91440" bIns="45720" numCol="1" anchorCtr="0" compatLnSpc="1">
            <a:prstTxWarp prst="textNoShape">
              <a:avLst/>
            </a:prstTxWarp>
          </a:bodyPr>
          <a:lstStyle/>
          <a:p>
            <a:r>
              <a:rPr lang="en-GB" sz="2800" dirty="0">
                <a:ea typeface="ＭＳ Ｐゴシック" pitchFamily="34" charset="-128"/>
              </a:rPr>
              <a:t>Acute Psychiatric Emergencies (</a:t>
            </a:r>
            <a:r>
              <a:rPr lang="en-GB" sz="2800" dirty="0" err="1">
                <a:ea typeface="ＭＳ Ｐゴシック" pitchFamily="34" charset="-128"/>
              </a:rPr>
              <a:t>APEx</a:t>
            </a:r>
            <a:r>
              <a:rPr lang="en-GB" sz="2800" dirty="0">
                <a:ea typeface="ＭＳ Ｐゴシック" pitchFamily="34" charset="-128"/>
              </a:rPr>
              <a:t>)</a:t>
            </a:r>
          </a:p>
        </p:txBody>
      </p:sp>
      <p:sp>
        <p:nvSpPr>
          <p:cNvPr id="25603" name="Text Placeholder 4"/>
          <p:cNvSpPr>
            <a:spLocks noGrp="1"/>
          </p:cNvSpPr>
          <p:nvPr>
            <p:ph type="body" sz="half" idx="2"/>
          </p:nvPr>
        </p:nvSpPr>
        <p:spPr bwMode="auto">
          <a:xfrm>
            <a:off x="3046413" y="5072063"/>
            <a:ext cx="5486400" cy="804862"/>
          </a:xfrm>
          <a:noFill/>
          <a:ln>
            <a:miter lim="800000"/>
            <a:headEnd/>
            <a:tailEnd/>
          </a:ln>
        </p:spPr>
        <p:txBody>
          <a:bodyPr wrap="square" lIns="91440" tIns="45720" rIns="91440" bIns="45720" numCol="1" anchor="t" anchorCtr="0" compatLnSpc="1">
            <a:prstTxWarp prst="textNoShape">
              <a:avLst/>
            </a:prstTxWarp>
          </a:bodyPr>
          <a:lstStyle/>
          <a:p>
            <a:r>
              <a:rPr lang="en-GB" sz="2400" b="1" dirty="0">
                <a:ea typeface="ＭＳ Ｐゴシック" pitchFamily="34" charset="-128"/>
              </a:rPr>
              <a:t>Session one:</a:t>
            </a:r>
          </a:p>
          <a:p>
            <a:pPr>
              <a:lnSpc>
                <a:spcPct val="90000"/>
              </a:lnSpc>
              <a:spcBef>
                <a:spcPct val="0"/>
              </a:spcBef>
            </a:pPr>
            <a:r>
              <a:rPr lang="en-US" sz="2400" dirty="0">
                <a:ea typeface="ＭＳ Ｐゴシック" pitchFamily="34" charset="-128"/>
              </a:rPr>
              <a:t>Structured approach to </a:t>
            </a:r>
            <a:r>
              <a:rPr lang="en-US" sz="2400" dirty="0" err="1">
                <a:ea typeface="ＭＳ Ｐゴシック" pitchFamily="34" charset="-128"/>
              </a:rPr>
              <a:t>APEx</a:t>
            </a:r>
            <a:endParaRPr lang="en-US" sz="2400" dirty="0">
              <a:ea typeface="ＭＳ Ｐゴシック" pitchFamily="34" charset="-128"/>
            </a:endParaRPr>
          </a:p>
          <a:p>
            <a:pPr>
              <a:lnSpc>
                <a:spcPct val="90000"/>
              </a:lnSpc>
              <a:spcBef>
                <a:spcPct val="0"/>
              </a:spcBef>
            </a:pPr>
            <a:r>
              <a:rPr lang="en-US" sz="2400" dirty="0">
                <a:ea typeface="ＭＳ Ｐゴシック" pitchFamily="34" charset="-128"/>
              </a:rPr>
              <a:t>Securing safety</a:t>
            </a:r>
          </a:p>
          <a:p>
            <a:pPr>
              <a:lnSpc>
                <a:spcPct val="90000"/>
              </a:lnSpc>
              <a:spcBef>
                <a:spcPct val="0"/>
              </a:spcBef>
            </a:pPr>
            <a:r>
              <a:rPr lang="en-US" sz="2400" dirty="0">
                <a:ea typeface="ＭＳ Ｐゴシック" pitchFamily="34" charset="-128"/>
              </a:rPr>
              <a:t>Overdose and self-harm</a:t>
            </a:r>
          </a:p>
          <a:p>
            <a:endParaRPr lang="en-GB" sz="2400" dirty="0">
              <a:ea typeface="ＭＳ Ｐゴシック" pitchFamily="34" charset="-128"/>
            </a:endParaRPr>
          </a:p>
          <a:p>
            <a:endParaRPr lang="en-GB" sz="2400" dirty="0">
              <a:ea typeface="ＭＳ Ｐゴシック" pitchFamily="34" charset="-128"/>
            </a:endParaRPr>
          </a:p>
        </p:txBody>
      </p:sp>
      <p:pic>
        <p:nvPicPr>
          <p:cNvPr id="25604" name="Picture 9" descr="C:\Users\sue\AppData\Local\Microsoft\Windows\Temporary Internet Files\Content.IE5\6Z7OBAJZ\MC900441498[1].png"/>
          <p:cNvPicPr>
            <a:picLocks noChangeAspect="1" noChangeArrowheads="1"/>
          </p:cNvPicPr>
          <p:nvPr/>
        </p:nvPicPr>
        <p:blipFill>
          <a:blip r:embed="rId3" cstate="print"/>
          <a:srcRect/>
          <a:stretch>
            <a:fillRect/>
          </a:stretch>
        </p:blipFill>
        <p:spPr bwMode="auto">
          <a:xfrm>
            <a:off x="2743200" y="765175"/>
            <a:ext cx="3657600" cy="3656013"/>
          </a:xfrm>
          <a:prstGeom prst="rect">
            <a:avLst/>
          </a:prstGeom>
          <a:noFill/>
          <a:ln w="9525">
            <a:noFill/>
            <a:miter lim="800000"/>
            <a:headEnd/>
            <a:tailEnd/>
          </a:ln>
        </p:spPr>
      </p:pic>
    </p:spTree>
    <p:extLst>
      <p:ext uri="{BB962C8B-B14F-4D97-AF65-F5344CB8AC3E}">
        <p14:creationId xmlns:p14="http://schemas.microsoft.com/office/powerpoint/2010/main" val="3318950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COMFORT BREAK</a:t>
            </a:r>
          </a:p>
        </p:txBody>
      </p:sp>
      <p:pic>
        <p:nvPicPr>
          <p:cNvPr id="23554"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28819" b="2881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2"/>
          </p:nvPr>
        </p:nvSpPr>
        <p:spPr/>
        <p:txBody>
          <a:bodyPr/>
          <a:lstStyle/>
          <a:p>
            <a:r>
              <a:rPr lang="en-GB" i="1" dirty="0"/>
              <a:t>Stay logged on but mute and turn off camera</a:t>
            </a:r>
          </a:p>
        </p:txBody>
      </p:sp>
    </p:spTree>
    <p:extLst>
      <p:ext uri="{BB962C8B-B14F-4D97-AF65-F5344CB8AC3E}">
        <p14:creationId xmlns:p14="http://schemas.microsoft.com/office/powerpoint/2010/main" val="2373478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68313" y="333375"/>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Acute Psychiatric Emergencies (</a:t>
            </a:r>
            <a:r>
              <a:rPr lang="en-US" altLang="en-US" dirty="0" err="1"/>
              <a:t>APEx</a:t>
            </a:r>
            <a:r>
              <a:rPr lang="en-US" altLang="en-US" dirty="0"/>
              <a:t>) </a:t>
            </a:r>
            <a:r>
              <a:rPr lang="en-GB" altLang="en-US" dirty="0"/>
              <a:t>Your role</a:t>
            </a:r>
          </a:p>
        </p:txBody>
      </p:sp>
      <p:sp>
        <p:nvSpPr>
          <p:cNvPr id="16387" name="Rectangle 3"/>
          <p:cNvSpPr>
            <a:spLocks noGrp="1" noChangeArrowheads="1"/>
          </p:cNvSpPr>
          <p:nvPr>
            <p:ph idx="1"/>
          </p:nvPr>
        </p:nvSpPr>
        <p:spPr bwMode="auto">
          <a:xfrm>
            <a:off x="468313" y="1557338"/>
            <a:ext cx="8675687"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None/>
            </a:pPr>
            <a:r>
              <a:rPr lang="en-GB" altLang="en-US" dirty="0"/>
              <a:t>You should:</a:t>
            </a:r>
          </a:p>
          <a:p>
            <a:pPr lvl="1" eaLnBrk="1" hangingPunct="1">
              <a:buFont typeface="Arial" pitchFamily="34" charset="0"/>
              <a:buChar char="•"/>
            </a:pPr>
            <a:r>
              <a:rPr lang="en-GB" altLang="en-US" sz="2800" dirty="0"/>
              <a:t>have read the book!</a:t>
            </a:r>
          </a:p>
          <a:p>
            <a:pPr lvl="1" eaLnBrk="1" hangingPunct="1">
              <a:buFont typeface="Arial" pitchFamily="34" charset="0"/>
              <a:buChar char="•"/>
            </a:pPr>
            <a:r>
              <a:rPr lang="en-GB" altLang="en-US" sz="2800" dirty="0"/>
              <a:t>completed the pre-course e-modules</a:t>
            </a:r>
          </a:p>
          <a:p>
            <a:pPr lvl="1" eaLnBrk="1" hangingPunct="1">
              <a:buFont typeface="Arial" pitchFamily="34" charset="0"/>
              <a:buChar char="•"/>
            </a:pPr>
            <a:r>
              <a:rPr lang="en-GB" altLang="en-US" sz="2800" dirty="0"/>
              <a:t>attend all sessions and promptly</a:t>
            </a:r>
          </a:p>
          <a:p>
            <a:pPr lvl="1" eaLnBrk="1" hangingPunct="1">
              <a:buFont typeface="Arial" pitchFamily="34" charset="0"/>
              <a:buChar char="•"/>
            </a:pPr>
            <a:r>
              <a:rPr lang="en-GB" altLang="en-US" sz="2800" dirty="0"/>
              <a:t>complete your reflective log during the course</a:t>
            </a:r>
          </a:p>
          <a:p>
            <a:pPr lvl="1" eaLnBrk="1" hangingPunct="1">
              <a:buFont typeface="Arial" pitchFamily="34" charset="0"/>
              <a:buChar char="•"/>
            </a:pPr>
            <a:r>
              <a:rPr lang="en-GB" altLang="en-US" sz="2800" dirty="0"/>
              <a:t>support your faculty and fellow candidates</a:t>
            </a:r>
          </a:p>
          <a:p>
            <a:pPr lvl="1" eaLnBrk="1" hangingPunct="1">
              <a:buFont typeface="Arial" pitchFamily="34" charset="0"/>
              <a:buChar char="•"/>
            </a:pPr>
            <a:r>
              <a:rPr lang="en-GB" altLang="en-US" sz="2800" dirty="0"/>
              <a:t>enjoy yourself!</a:t>
            </a:r>
          </a:p>
        </p:txBody>
      </p:sp>
    </p:spTree>
    <p:extLst>
      <p:ext uri="{BB962C8B-B14F-4D97-AF65-F5344CB8AC3E}">
        <p14:creationId xmlns:p14="http://schemas.microsoft.com/office/powerpoint/2010/main" val="164645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Simulations</a:t>
            </a:r>
          </a:p>
        </p:txBody>
      </p:sp>
      <p:sp>
        <p:nvSpPr>
          <p:cNvPr id="3" name="Content Placeholder 2"/>
          <p:cNvSpPr>
            <a:spLocks noGrp="1"/>
          </p:cNvSpPr>
          <p:nvPr>
            <p:ph idx="1"/>
          </p:nvPr>
        </p:nvSpPr>
        <p:spPr/>
        <p:txBody>
          <a:bodyPr/>
          <a:lstStyle/>
          <a:p>
            <a:r>
              <a:rPr lang="en-GB" dirty="0"/>
              <a:t>You will play your own role</a:t>
            </a:r>
          </a:p>
          <a:p>
            <a:r>
              <a:rPr lang="en-GB" dirty="0"/>
              <a:t>Actors will play the role of patients</a:t>
            </a:r>
          </a:p>
          <a:p>
            <a:r>
              <a:rPr lang="en-GB" dirty="0"/>
              <a:t>Each person will take a turn at leading - </a:t>
            </a:r>
            <a:r>
              <a:rPr lang="en-GB" sz="2400" i="1" dirty="0"/>
              <a:t>If you would not normally complete a physical assessment as part of your job role you can invite a colleague who is competent at physical assessment to assist you as a member of your team – they will not take over the lead role in the simulation.</a:t>
            </a:r>
          </a:p>
          <a:p>
            <a:r>
              <a:rPr lang="en-GB" dirty="0"/>
              <a:t>The debrief will cover technical and non-technical areas</a:t>
            </a:r>
          </a:p>
        </p:txBody>
      </p:sp>
    </p:spTree>
    <p:extLst>
      <p:ext uri="{BB962C8B-B14F-4D97-AF65-F5344CB8AC3E}">
        <p14:creationId xmlns:p14="http://schemas.microsoft.com/office/powerpoint/2010/main" val="2079919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b="1" dirty="0">
                <a:solidFill>
                  <a:schemeClr val="bg1"/>
                </a:solidFill>
                <a:latin typeface="Arial" panose="020B0604020202020204" pitchFamily="34" charset="0"/>
                <a:ea typeface="ＭＳ Ｐゴシック" pitchFamily="34" charset="-128"/>
                <a:cs typeface="Arial" panose="020B0604020202020204" pitchFamily="34" charset="0"/>
              </a:rPr>
              <a:t>Session one:</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Structured approach to </a:t>
            </a:r>
            <a:r>
              <a:rPr lang="en-US" sz="2400" dirty="0" err="1">
                <a:solidFill>
                  <a:schemeClr val="bg1"/>
                </a:solidFill>
                <a:latin typeface="Arial" panose="020B0604020202020204" pitchFamily="34" charset="0"/>
                <a:ea typeface="ＭＳ Ｐゴシック" pitchFamily="34" charset="-128"/>
                <a:cs typeface="Arial" panose="020B0604020202020204" pitchFamily="34" charset="0"/>
              </a:rPr>
              <a:t>APEx</a:t>
            </a:r>
            <a:endParaRPr lang="en-US" sz="2400" dirty="0">
              <a:solidFill>
                <a:schemeClr val="bg1"/>
              </a:solidFill>
              <a:latin typeface="Arial" panose="020B0604020202020204" pitchFamily="34" charset="0"/>
              <a:ea typeface="ＭＳ Ｐゴシック" pitchFamily="34" charset="-128"/>
              <a:cs typeface="Arial" panose="020B0604020202020204" pitchFamily="34" charset="0"/>
            </a:endParaRP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Securing safety</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Overdose and self-harm</a:t>
            </a:r>
          </a:p>
        </p:txBody>
      </p:sp>
    </p:spTree>
    <p:extLst>
      <p:ext uri="{BB962C8B-B14F-4D97-AF65-F5344CB8AC3E}">
        <p14:creationId xmlns:p14="http://schemas.microsoft.com/office/powerpoint/2010/main" val="726298703"/>
      </p:ext>
    </p:extLst>
  </p:cSld>
  <p:clrMapOvr>
    <a:masterClrMapping/>
  </p:clrMapOvr>
  <p:transition spd="med">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Structured approach to </a:t>
            </a:r>
            <a:r>
              <a:rPr lang="en-US" sz="2400" dirty="0" err="1">
                <a:solidFill>
                  <a:schemeClr val="bg1"/>
                </a:solidFill>
                <a:latin typeface="Arial" panose="020B0604020202020204" pitchFamily="34" charset="0"/>
                <a:ea typeface="ＭＳ Ｐゴシック" pitchFamily="34" charset="-128"/>
                <a:cs typeface="Arial" panose="020B0604020202020204" pitchFamily="34" charset="0"/>
              </a:rPr>
              <a:t>APEx</a:t>
            </a:r>
            <a:endParaRPr lang="en-US" sz="2400" dirty="0">
              <a:solidFill>
                <a:schemeClr val="bg1"/>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5474605"/>
      </p:ext>
    </p:extLst>
  </p:cSld>
  <p:clrMapOvr>
    <a:masterClrMapping/>
  </p:clrMapOvr>
  <p:transition spd="med">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outcomes</a:t>
            </a:r>
          </a:p>
        </p:txBody>
      </p:sp>
      <p:sp>
        <p:nvSpPr>
          <p:cNvPr id="5" name="Content Placeholder 4"/>
          <p:cNvSpPr>
            <a:spLocks noGrp="1"/>
          </p:cNvSpPr>
          <p:nvPr>
            <p:ph idx="1"/>
          </p:nvPr>
        </p:nvSpPr>
        <p:spPr/>
        <p:txBody>
          <a:bodyPr/>
          <a:lstStyle/>
          <a:p>
            <a:pPr marL="0" indent="0">
              <a:buNone/>
            </a:pPr>
            <a:r>
              <a:rPr lang="en-GB" dirty="0"/>
              <a:t>By the end of this session you will have consolidated your understanding of:</a:t>
            </a:r>
          </a:p>
          <a:p>
            <a:r>
              <a:rPr lang="en-GB" dirty="0"/>
              <a:t>The structured approach to preparing for an assessment of a patient with possible mental health problems</a:t>
            </a:r>
          </a:p>
          <a:p>
            <a:r>
              <a:rPr lang="en-GB" dirty="0"/>
              <a:t>The structured approach to managing psychiatric emergencies</a:t>
            </a:r>
          </a:p>
        </p:txBody>
      </p:sp>
    </p:spTree>
    <p:extLst>
      <p:ext uri="{BB962C8B-B14F-4D97-AF65-F5344CB8AC3E}">
        <p14:creationId xmlns:p14="http://schemas.microsoft.com/office/powerpoint/2010/main" val="2240859385"/>
      </p:ext>
    </p:extLst>
  </p:cSld>
  <p:clrMapOvr>
    <a:masterClrMapping/>
  </p:clrMapOvr>
</p:sld>
</file>

<file path=ppt/theme/theme1.xml><?xml version="1.0" encoding="utf-8"?>
<a:theme xmlns:a="http://schemas.openxmlformats.org/drawingml/2006/main" name="ALSG Slide Se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4A5D099E4EE84A935E22CC565B91A6" ma:contentTypeVersion="5" ma:contentTypeDescription="Create a new document." ma:contentTypeScope="" ma:versionID="57439d61c17c1fcb62167f3c006baf2b">
  <xsd:schema xmlns:xsd="http://www.w3.org/2001/XMLSchema" xmlns:xs="http://www.w3.org/2001/XMLSchema" xmlns:p="http://schemas.microsoft.com/office/2006/metadata/properties" xmlns:ns2="6e04ddc1-827e-4d47-937f-07a5dab2bcf6" targetNamespace="http://schemas.microsoft.com/office/2006/metadata/properties" ma:root="true" ma:fieldsID="1f48af7374bff5ddaccba882547cecf3" ns2:_="">
    <xsd:import namespace="6e04ddc1-827e-4d47-937f-07a5dab2bc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4ddc1-827e-4d47-937f-07a5dab2bc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6150EE-ED30-4108-8B52-84E3EE24F1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04ddc1-827e-4d47-937f-07a5dab2bc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3936BA-BBA4-486A-8D12-4DD3A935B41B}">
  <ds:schemaRefs>
    <ds:schemaRef ds:uri="http://schemas.microsoft.com/sharepoint/v3/contenttype/forms"/>
  </ds:schemaRefs>
</ds:datastoreItem>
</file>

<file path=customXml/itemProps3.xml><?xml version="1.0" encoding="utf-8"?>
<ds:datastoreItem xmlns:ds="http://schemas.openxmlformats.org/officeDocument/2006/customXml" ds:itemID="{FEB457CC-1FED-4ADC-A540-61BC3F30166C}">
  <ds:schemaRefs>
    <ds:schemaRef ds:uri="http://purl.org/dc/elements/1.1/"/>
    <ds:schemaRef ds:uri="http://schemas.microsoft.com/office/2006/metadata/properties"/>
    <ds:schemaRef ds:uri="6e04ddc1-827e-4d47-937f-07a5dab2bcf6"/>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ALSG Slide Set Template</Template>
  <TotalTime>301</TotalTime>
  <Words>2618</Words>
  <Application>Microsoft Office PowerPoint</Application>
  <PresentationFormat>On-screen Show (4:3)</PresentationFormat>
  <Paragraphs>371</Paragraphs>
  <Slides>47</Slides>
  <Notes>37</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2" baseType="lpstr">
      <vt:lpstr>Arial</vt:lpstr>
      <vt:lpstr>Tahoma</vt:lpstr>
      <vt:lpstr>Times</vt:lpstr>
      <vt:lpstr>ALSG Slide Set Template</vt:lpstr>
      <vt:lpstr>Visio.Drawing.15</vt:lpstr>
      <vt:lpstr>Acute Psychiatric Emergencies  (APEx)</vt:lpstr>
      <vt:lpstr>Zoom Etiquette</vt:lpstr>
      <vt:lpstr>Acute Psychiatric Emergencies (APEx) Aims</vt:lpstr>
      <vt:lpstr>Acute Psychiatric Emergencies (APEx) Content</vt:lpstr>
      <vt:lpstr>Acute Psychiatric Emergencies (APEx) Your role</vt:lpstr>
      <vt:lpstr>Simulations</vt:lpstr>
      <vt:lpstr>Acute Psychiatric Emergencies  (APEx)</vt:lpstr>
      <vt:lpstr>Acute Psychiatric Emergencies  (APEx)</vt:lpstr>
      <vt:lpstr>Learning outcomes</vt:lpstr>
      <vt:lpstr>Focus on the APEx course</vt:lpstr>
      <vt:lpstr>PowerPoint Presentation</vt:lpstr>
      <vt:lpstr>PRIMARY ASSESSMENT and IMMEDIATE TREATMENT</vt:lpstr>
      <vt:lpstr>ABCD</vt:lpstr>
      <vt:lpstr>Resuscitation</vt:lpstr>
      <vt:lpstr>RIRA</vt:lpstr>
      <vt:lpstr>Agitation / Arousal</vt:lpstr>
      <vt:lpstr>Environment</vt:lpstr>
      <vt:lpstr>Intent</vt:lpstr>
      <vt:lpstr>Intent</vt:lpstr>
      <vt:lpstr>Objects</vt:lpstr>
      <vt:lpstr>Objects</vt:lpstr>
      <vt:lpstr>Objects</vt:lpstr>
      <vt:lpstr>Unified assessment</vt:lpstr>
      <vt:lpstr>Immediate Risk Assessment</vt:lpstr>
      <vt:lpstr>Immediate Treatment</vt:lpstr>
      <vt:lpstr>Immediate Treatment</vt:lpstr>
      <vt:lpstr>Case example</vt:lpstr>
      <vt:lpstr>Case example</vt:lpstr>
      <vt:lpstr>SECONDARY ASSESSMENT AND EMERGENCY MANAGEMENT</vt:lpstr>
      <vt:lpstr>Secondary assessment</vt:lpstr>
      <vt:lpstr>Focused physical history</vt:lpstr>
      <vt:lpstr>Focussed physical examination</vt:lpstr>
      <vt:lpstr>Focussed physical investigation</vt:lpstr>
      <vt:lpstr>Focussed psychosocial history</vt:lpstr>
      <vt:lpstr>Focussed psychosocial history</vt:lpstr>
      <vt:lpstr>Focused psychosocial history</vt:lpstr>
      <vt:lpstr>Mental state examination</vt:lpstr>
      <vt:lpstr>EMERGENCY TREATMENT</vt:lpstr>
      <vt:lpstr>EMERGENCY TREATMENT</vt:lpstr>
      <vt:lpstr>Acute Psychiatric Emergencies  (APEx)</vt:lpstr>
      <vt:lpstr>Learning outcomes</vt:lpstr>
      <vt:lpstr>Acute Psychiatric Emergencies  (APEx)</vt:lpstr>
      <vt:lpstr>Learning outcomes</vt:lpstr>
      <vt:lpstr>Michal</vt:lpstr>
      <vt:lpstr>PowerPoint Presentation</vt:lpstr>
      <vt:lpstr>Acute Psychiatric Emergencies (APEx)</vt:lpstr>
      <vt:lpstr>COMFORT 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Psychiatric Emergencies  (APEx)</dc:title>
  <dc:creator>WIETESKA Susan</dc:creator>
  <cp:lastModifiedBy>Nick Dean</cp:lastModifiedBy>
  <cp:revision>18</cp:revision>
  <dcterms:created xsi:type="dcterms:W3CDTF">2017-06-09T11:12:59Z</dcterms:created>
  <dcterms:modified xsi:type="dcterms:W3CDTF">2020-10-28T14:48:18Z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0x0101005B4A5D099E4EE84A935E22CC565B91A6</vt:lpwstr>
  </property>
</Properties>
</file>